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p:restoredTop sz="94705"/>
  </p:normalViewPr>
  <p:slideViewPr>
    <p:cSldViewPr snapToGrid="0" snapToObjects="1">
      <p:cViewPr varScale="1">
        <p:scale>
          <a:sx n="108" d="100"/>
          <a:sy n="108" d="100"/>
        </p:scale>
        <p:origin x="17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C3585-6D73-1B43-81CA-13798A88201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418698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C3585-6D73-1B43-81CA-13798A88201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171748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C3585-6D73-1B43-81CA-13798A88201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318342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C3585-6D73-1B43-81CA-13798A88201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271898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C3585-6D73-1B43-81CA-13798A88201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265907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C3585-6D73-1B43-81CA-13798A88201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264513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C3585-6D73-1B43-81CA-13798A882012}" type="datetimeFigureOut">
              <a:rPr lang="en-US" smtClean="0"/>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281697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C3585-6D73-1B43-81CA-13798A882012}" type="datetimeFigureOut">
              <a:rPr lang="en-US" smtClean="0"/>
              <a:t>7/7/2019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53081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C3585-6D73-1B43-81CA-13798A882012}" type="datetimeFigureOut">
              <a:rPr lang="en-US" smtClean="0"/>
              <a:t>7/7/2019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327580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C3585-6D73-1B43-81CA-13798A88201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403448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C3585-6D73-1B43-81CA-13798A88201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1F885-1F0F-CF4F-AAEE-A336511B751E}" type="slidenum">
              <a:rPr lang="en-US" smtClean="0"/>
              <a:t>‹#›</a:t>
            </a:fld>
            <a:endParaRPr lang="en-US"/>
          </a:p>
        </p:txBody>
      </p:sp>
    </p:spTree>
    <p:extLst>
      <p:ext uri="{BB962C8B-B14F-4D97-AF65-F5344CB8AC3E}">
        <p14:creationId xmlns:p14="http://schemas.microsoft.com/office/powerpoint/2010/main" val="30440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C3585-6D73-1B43-81CA-13798A882012}" type="datetimeFigureOut">
              <a:rPr lang="en-US" smtClean="0"/>
              <a:t>7/7/2019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1F885-1F0F-CF4F-AAEE-A336511B751E}" type="slidenum">
              <a:rPr lang="en-US" smtClean="0"/>
              <a:t>‹#›</a:t>
            </a:fld>
            <a:endParaRPr lang="en-US"/>
          </a:p>
        </p:txBody>
      </p:sp>
    </p:spTree>
    <p:extLst>
      <p:ext uri="{BB962C8B-B14F-4D97-AF65-F5344CB8AC3E}">
        <p14:creationId xmlns:p14="http://schemas.microsoft.com/office/powerpoint/2010/main" val="836225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5AD2-1EA7-6947-BE8A-DC1C1D21B8E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F86ADF-8676-0743-899E-5342D3CFCE6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4566F7B-F4B9-E848-ACA5-80330AA49A72}"/>
              </a:ext>
            </a:extLst>
          </p:cNvPr>
          <p:cNvPicPr>
            <a:picLocks noChangeAspect="1"/>
          </p:cNvPicPr>
          <p:nvPr/>
        </p:nvPicPr>
        <p:blipFill>
          <a:blip r:embed="rId2"/>
          <a:stretch>
            <a:fillRect/>
          </a:stretch>
        </p:blipFill>
        <p:spPr>
          <a:xfrm>
            <a:off x="0" y="0"/>
            <a:ext cx="9132570" cy="6858000"/>
          </a:xfrm>
          <a:prstGeom prst="rect">
            <a:avLst/>
          </a:prstGeom>
        </p:spPr>
      </p:pic>
    </p:spTree>
    <p:extLst>
      <p:ext uri="{BB962C8B-B14F-4D97-AF65-F5344CB8AC3E}">
        <p14:creationId xmlns:p14="http://schemas.microsoft.com/office/powerpoint/2010/main" val="353943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1029962"/>
          </a:xfrm>
          <a:prstGeom prst="rect">
            <a:avLst/>
          </a:prstGeom>
        </p:spPr>
        <p:txBody>
          <a:bodyPr wrap="square">
            <a:spAutoFit/>
          </a:bodyPr>
          <a:lstStyle/>
          <a:p>
            <a:pPr>
              <a:lnSpc>
                <a:spcPct val="107000"/>
              </a:lnSpc>
              <a:spcAft>
                <a:spcPts val="800"/>
              </a:spcAft>
            </a:pPr>
            <a:r>
              <a:rPr lang="en-US" sz="2800" b="1" dirty="0"/>
              <a:t>How can my faith be strengthened?</a:t>
            </a:r>
          </a:p>
          <a:p>
            <a:pPr>
              <a:lnSpc>
                <a:spcPct val="107000"/>
              </a:lnSpc>
              <a:spcAft>
                <a:spcPts val="800"/>
              </a:spcAft>
            </a:pPr>
            <a:r>
              <a:rPr lang="en-US" sz="2400" b="1" dirty="0"/>
              <a:t> </a:t>
            </a: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7693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2493503"/>
          </a:xfrm>
          <a:prstGeom prst="rect">
            <a:avLst/>
          </a:prstGeom>
        </p:spPr>
        <p:txBody>
          <a:bodyPr wrap="square">
            <a:spAutoFit/>
          </a:bodyPr>
          <a:lstStyle/>
          <a:p>
            <a:pPr>
              <a:lnSpc>
                <a:spcPct val="107000"/>
              </a:lnSpc>
              <a:spcAft>
                <a:spcPts val="800"/>
              </a:spcAft>
            </a:pPr>
            <a:r>
              <a:rPr lang="en-US" sz="2800" b="1" dirty="0"/>
              <a:t>How can my faith be strengthened?</a:t>
            </a:r>
          </a:p>
          <a:p>
            <a:pPr marL="914400" lvl="1" indent="-457200">
              <a:buFont typeface="+mj-lt"/>
              <a:buAutoNum type="arabicPeriod"/>
            </a:pPr>
            <a:r>
              <a:rPr lang="en-US" sz="2000" dirty="0"/>
              <a:t>Through knowledge </a:t>
            </a:r>
          </a:p>
          <a:p>
            <a:pPr marL="1200150" lvl="2" indent="-285750">
              <a:buFont typeface="Arial" panose="020B0604020202020204" pitchFamily="34" charset="0"/>
              <a:buChar char="•"/>
            </a:pPr>
            <a:r>
              <a:rPr lang="en-US" dirty="0"/>
              <a:t>Creation</a:t>
            </a:r>
          </a:p>
          <a:p>
            <a:pPr marL="1200150" lvl="2" indent="-285750">
              <a:buFont typeface="Arial" panose="020B0604020202020204" pitchFamily="34" charset="0"/>
              <a:buChar char="•"/>
            </a:pPr>
            <a:r>
              <a:rPr lang="en-US" dirty="0"/>
              <a:t>Resurrection</a:t>
            </a:r>
          </a:p>
          <a:p>
            <a:pPr marL="1200150" lvl="2" indent="-285750">
              <a:buFont typeface="Arial" panose="020B0604020202020204" pitchFamily="34" charset="0"/>
              <a:buChar char="•"/>
            </a:pPr>
            <a:r>
              <a:rPr lang="en-US" dirty="0"/>
              <a:t>Reliability of the Bible</a:t>
            </a:r>
          </a:p>
          <a:p>
            <a:pPr marL="1200150" lvl="2" indent="-285750">
              <a:buFont typeface="Arial" panose="020B0604020202020204" pitchFamily="34" charset="0"/>
              <a:buChar char="•"/>
            </a:pPr>
            <a:r>
              <a:rPr lang="en-US" dirty="0"/>
              <a:t>Transformed lives</a:t>
            </a:r>
          </a:p>
          <a:p>
            <a:pPr>
              <a:lnSpc>
                <a:spcPct val="107000"/>
              </a:lnSpc>
              <a:spcAft>
                <a:spcPts val="800"/>
              </a:spcAft>
            </a:pP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9988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2660344"/>
          </a:xfrm>
          <a:prstGeom prst="rect">
            <a:avLst/>
          </a:prstGeom>
        </p:spPr>
        <p:txBody>
          <a:bodyPr wrap="square">
            <a:spAutoFit/>
          </a:bodyPr>
          <a:lstStyle/>
          <a:p>
            <a:pPr>
              <a:lnSpc>
                <a:spcPct val="107000"/>
              </a:lnSpc>
              <a:spcAft>
                <a:spcPts val="800"/>
              </a:spcAft>
            </a:pPr>
            <a:r>
              <a:rPr lang="en-US" sz="2800" b="1" dirty="0"/>
              <a:t>How can my faith be strengthened?</a:t>
            </a:r>
          </a:p>
          <a:p>
            <a:pPr marL="914400" lvl="1" indent="-457200">
              <a:buFont typeface="+mj-lt"/>
              <a:buAutoNum type="arabicPeriod"/>
            </a:pPr>
            <a:r>
              <a:rPr lang="en-US" sz="2000" dirty="0"/>
              <a:t>Through knowledge </a:t>
            </a:r>
          </a:p>
          <a:p>
            <a:pPr marL="1200150" lvl="2" indent="-285750">
              <a:buFont typeface="Arial" panose="020B0604020202020204" pitchFamily="34" charset="0"/>
              <a:buChar char="•"/>
            </a:pPr>
            <a:r>
              <a:rPr lang="en-US" dirty="0"/>
              <a:t>Creation</a:t>
            </a:r>
          </a:p>
          <a:p>
            <a:pPr marL="1200150" lvl="2" indent="-285750">
              <a:buFont typeface="Arial" panose="020B0604020202020204" pitchFamily="34" charset="0"/>
              <a:buChar char="•"/>
            </a:pPr>
            <a:r>
              <a:rPr lang="en-US" dirty="0"/>
              <a:t>Resurrection</a:t>
            </a:r>
          </a:p>
          <a:p>
            <a:pPr marL="1200150" lvl="2" indent="-285750">
              <a:buFont typeface="Arial" panose="020B0604020202020204" pitchFamily="34" charset="0"/>
              <a:buChar char="•"/>
            </a:pPr>
            <a:r>
              <a:rPr lang="en-US" dirty="0"/>
              <a:t>Reliability of the Bible</a:t>
            </a:r>
          </a:p>
          <a:p>
            <a:pPr marL="1200150" lvl="2" indent="-285750">
              <a:buFont typeface="Arial" panose="020B0604020202020204" pitchFamily="34" charset="0"/>
              <a:buChar char="•"/>
            </a:pPr>
            <a:r>
              <a:rPr lang="en-US" dirty="0"/>
              <a:t>Transformed lives</a:t>
            </a:r>
          </a:p>
          <a:p>
            <a:pPr lvl="2"/>
            <a:endParaRPr lang="en-US" dirty="0"/>
          </a:p>
          <a:p>
            <a:pPr marL="800100" lvl="1" indent="-342900">
              <a:lnSpc>
                <a:spcPct val="107000"/>
              </a:lnSpc>
              <a:spcAft>
                <a:spcPts val="800"/>
              </a:spcAft>
              <a:buFont typeface="+mj-lt"/>
              <a:buAutoNum type="arabicPeriod"/>
            </a:pPr>
            <a:r>
              <a:rPr lang="en-US" sz="2000" dirty="0"/>
              <a:t>Through experience </a:t>
            </a:r>
            <a:endParaRPr lang="en-US"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8220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3" y="535460"/>
            <a:ext cx="6878595" cy="4935069"/>
          </a:xfrm>
          <a:prstGeom prst="rect">
            <a:avLst/>
          </a:prstGeom>
        </p:spPr>
        <p:txBody>
          <a:bodyPr wrap="square">
            <a:spAutoFit/>
          </a:bodyPr>
          <a:lstStyle/>
          <a:p>
            <a:pPr>
              <a:lnSpc>
                <a:spcPct val="107000"/>
              </a:lnSpc>
              <a:spcAft>
                <a:spcPts val="800"/>
              </a:spcAft>
            </a:pPr>
            <a:r>
              <a:rPr lang="en-US" sz="2800" b="1" dirty="0"/>
              <a:t>How can my faith be strengthened?</a:t>
            </a:r>
          </a:p>
          <a:p>
            <a:pPr marL="914400" lvl="1" indent="-457200">
              <a:buFont typeface="+mj-lt"/>
              <a:buAutoNum type="arabicPeriod"/>
            </a:pPr>
            <a:r>
              <a:rPr lang="en-US" sz="2000" dirty="0"/>
              <a:t>Through knowledge </a:t>
            </a:r>
          </a:p>
          <a:p>
            <a:pPr marL="1200150" lvl="2" indent="-285750">
              <a:buFont typeface="Arial" panose="020B0604020202020204" pitchFamily="34" charset="0"/>
              <a:buChar char="•"/>
            </a:pPr>
            <a:r>
              <a:rPr lang="en-US" dirty="0"/>
              <a:t>Creation</a:t>
            </a:r>
          </a:p>
          <a:p>
            <a:pPr marL="1200150" lvl="2" indent="-285750">
              <a:buFont typeface="Arial" panose="020B0604020202020204" pitchFamily="34" charset="0"/>
              <a:buChar char="•"/>
            </a:pPr>
            <a:r>
              <a:rPr lang="en-US" dirty="0"/>
              <a:t>Resurrection</a:t>
            </a:r>
          </a:p>
          <a:p>
            <a:pPr marL="1200150" lvl="2" indent="-285750">
              <a:buFont typeface="Arial" panose="020B0604020202020204" pitchFamily="34" charset="0"/>
              <a:buChar char="•"/>
            </a:pPr>
            <a:r>
              <a:rPr lang="en-US" dirty="0"/>
              <a:t>Reliability of the Bible</a:t>
            </a:r>
          </a:p>
          <a:p>
            <a:pPr marL="1200150" lvl="2" indent="-285750">
              <a:buFont typeface="Arial" panose="020B0604020202020204" pitchFamily="34" charset="0"/>
              <a:buChar char="•"/>
            </a:pPr>
            <a:r>
              <a:rPr lang="en-US" dirty="0"/>
              <a:t>Transformed lives</a:t>
            </a:r>
          </a:p>
          <a:p>
            <a:pPr lvl="2"/>
            <a:endParaRPr lang="en-US" dirty="0"/>
          </a:p>
          <a:p>
            <a:pPr marL="800100" lvl="1" indent="-342900">
              <a:lnSpc>
                <a:spcPct val="107000"/>
              </a:lnSpc>
              <a:spcAft>
                <a:spcPts val="800"/>
              </a:spcAft>
              <a:buFont typeface="+mj-lt"/>
              <a:buAutoNum type="arabicPeriod"/>
            </a:pPr>
            <a:r>
              <a:rPr lang="en-US" sz="2000" dirty="0"/>
              <a:t>Through experience </a:t>
            </a:r>
          </a:p>
          <a:p>
            <a:pPr lvl="2"/>
            <a:r>
              <a:rPr lang="en-US" sz="2000" dirty="0"/>
              <a:t>I love you, O LORD, my strength.</a:t>
            </a:r>
          </a:p>
          <a:p>
            <a:pPr lvl="2"/>
            <a:r>
              <a:rPr lang="en-US" sz="2000" dirty="0"/>
              <a:t>The LORD is my rock, my fortress and my deliverer; my God is my rock, in whom I take refuge.  He is my shield and the horn (</a:t>
            </a:r>
            <a:r>
              <a:rPr lang="en-US" sz="1600" dirty="0"/>
              <a:t>strength</a:t>
            </a:r>
            <a:r>
              <a:rPr lang="en-US" sz="2000" dirty="0"/>
              <a:t>) of my salvation, my stronghold.</a:t>
            </a:r>
          </a:p>
          <a:p>
            <a:pPr lvl="2"/>
            <a:r>
              <a:rPr lang="en-US" sz="2000" dirty="0"/>
              <a:t>I call to the LORD, who is worthy of praise, and I am saved from my enemies.  </a:t>
            </a:r>
          </a:p>
          <a:p>
            <a:pPr lvl="2"/>
            <a:r>
              <a:rPr lang="en-US" sz="2000" dirty="0"/>
              <a:t>                                                      Psalm 18:1-3 </a:t>
            </a:r>
            <a:endParaRPr lang="en-US"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731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3" y="535460"/>
            <a:ext cx="6878595" cy="392480"/>
          </a:xfrm>
          <a:prstGeom prst="rect">
            <a:avLst/>
          </a:prstGeom>
        </p:spPr>
        <p:txBody>
          <a:bodyPr wrap="square">
            <a:spAutoFit/>
          </a:bodyPr>
          <a:lstStyle/>
          <a:p>
            <a:pPr>
              <a:lnSpc>
                <a:spcPct val="107000"/>
              </a:lnSpc>
              <a:spcAft>
                <a:spcPts val="800"/>
              </a:spcAft>
            </a:pPr>
            <a:endParaRPr lang="en-US" sz="20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91F43CB-754A-4468-98BD-EE50D50C0E20}"/>
              </a:ext>
            </a:extLst>
          </p:cNvPr>
          <p:cNvPicPr>
            <a:picLocks noChangeAspect="1"/>
          </p:cNvPicPr>
          <p:nvPr/>
        </p:nvPicPr>
        <p:blipFill>
          <a:blip r:embed="rId3"/>
          <a:stretch>
            <a:fillRect/>
          </a:stretch>
        </p:blipFill>
        <p:spPr>
          <a:xfrm>
            <a:off x="2014221" y="785713"/>
            <a:ext cx="6499464" cy="5258657"/>
          </a:xfrm>
          <a:prstGeom prst="rect">
            <a:avLst/>
          </a:prstGeom>
        </p:spPr>
      </p:pic>
    </p:spTree>
    <p:extLst>
      <p:ext uri="{BB962C8B-B14F-4D97-AF65-F5344CB8AC3E}">
        <p14:creationId xmlns:p14="http://schemas.microsoft.com/office/powerpoint/2010/main" val="387542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0"/>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1913467" y="1901391"/>
            <a:ext cx="6654800" cy="1446550"/>
          </a:xfrm>
          <a:prstGeom prst="rect">
            <a:avLst/>
          </a:prstGeom>
          <a:noFill/>
        </p:spPr>
        <p:txBody>
          <a:bodyPr wrap="square" rtlCol="0">
            <a:spAutoFit/>
          </a:bodyPr>
          <a:lstStyle/>
          <a:p>
            <a:r>
              <a:rPr lang="en-US" sz="4400" dirty="0">
                <a:solidFill>
                  <a:srgbClr val="3A855D"/>
                </a:solidFill>
                <a:latin typeface="Avenir Medium" panose="02000503020000020003" pitchFamily="2" charset="0"/>
              </a:rPr>
              <a:t>Solid Rock or Sinking Sand</a:t>
            </a:r>
          </a:p>
          <a:p>
            <a:pPr algn="ctr"/>
            <a:r>
              <a:rPr lang="en-US" sz="4400" dirty="0">
                <a:solidFill>
                  <a:srgbClr val="3A855D"/>
                </a:solidFill>
                <a:latin typeface="Avenir Medium" panose="02000503020000020003" pitchFamily="2" charset="0"/>
              </a:rPr>
              <a:t>Luke 6:46-49</a:t>
            </a:r>
          </a:p>
        </p:txBody>
      </p:sp>
      <p:pic>
        <p:nvPicPr>
          <p:cNvPr id="7" name="Picture 6">
            <a:extLst>
              <a:ext uri="{FF2B5EF4-FFF2-40B4-BE49-F238E27FC236}">
                <a16:creationId xmlns:a16="http://schemas.microsoft.com/office/drawing/2014/main" id="{3012ABB1-3959-A54C-9558-AB8221158D2B}"/>
              </a:ext>
            </a:extLst>
          </p:cNvPr>
          <p:cNvPicPr>
            <a:picLocks noChangeAspect="1"/>
          </p:cNvPicPr>
          <p:nvPr/>
        </p:nvPicPr>
        <p:blipFill rotWithShape="1">
          <a:blip r:embed="rId3"/>
          <a:srcRect l="52288" t="40741" b="36049"/>
          <a:stretch/>
        </p:blipFill>
        <p:spPr>
          <a:xfrm>
            <a:off x="4786630" y="5249331"/>
            <a:ext cx="4357370" cy="1591733"/>
          </a:xfrm>
          <a:prstGeom prst="rect">
            <a:avLst/>
          </a:prstGeom>
          <a:solidFill>
            <a:srgbClr val="F8F8F8"/>
          </a:solidFill>
        </p:spPr>
      </p:pic>
    </p:spTree>
    <p:extLst>
      <p:ext uri="{BB962C8B-B14F-4D97-AF65-F5344CB8AC3E}">
        <p14:creationId xmlns:p14="http://schemas.microsoft.com/office/powerpoint/2010/main" val="22982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0"/>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pic>
        <p:nvPicPr>
          <p:cNvPr id="3" name="Picture 2">
            <a:extLst>
              <a:ext uri="{FF2B5EF4-FFF2-40B4-BE49-F238E27FC236}">
                <a16:creationId xmlns:a16="http://schemas.microsoft.com/office/drawing/2014/main" id="{2C53DF9C-02CF-4795-85AF-F48F73B72D25}"/>
              </a:ext>
            </a:extLst>
          </p:cNvPr>
          <p:cNvPicPr>
            <a:picLocks noChangeAspect="1"/>
          </p:cNvPicPr>
          <p:nvPr/>
        </p:nvPicPr>
        <p:blipFill>
          <a:blip r:embed="rId3"/>
          <a:stretch>
            <a:fillRect/>
          </a:stretch>
        </p:blipFill>
        <p:spPr>
          <a:xfrm>
            <a:off x="2082802" y="1664043"/>
            <a:ext cx="5932614" cy="4092318"/>
          </a:xfrm>
          <a:prstGeom prst="rect">
            <a:avLst/>
          </a:prstGeom>
        </p:spPr>
      </p:pic>
    </p:spTree>
    <p:extLst>
      <p:ext uri="{BB962C8B-B14F-4D97-AF65-F5344CB8AC3E}">
        <p14:creationId xmlns:p14="http://schemas.microsoft.com/office/powerpoint/2010/main" val="132093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pic>
        <p:nvPicPr>
          <p:cNvPr id="3" name="Picture 2">
            <a:extLst>
              <a:ext uri="{FF2B5EF4-FFF2-40B4-BE49-F238E27FC236}">
                <a16:creationId xmlns:a16="http://schemas.microsoft.com/office/drawing/2014/main" id="{2C53DF9C-02CF-4795-85AF-F48F73B72D25}"/>
              </a:ext>
            </a:extLst>
          </p:cNvPr>
          <p:cNvPicPr>
            <a:picLocks noChangeAspect="1"/>
          </p:cNvPicPr>
          <p:nvPr/>
        </p:nvPicPr>
        <p:blipFill>
          <a:blip r:embed="rId3"/>
          <a:stretch>
            <a:fillRect/>
          </a:stretch>
        </p:blipFill>
        <p:spPr>
          <a:xfrm>
            <a:off x="2082802" y="1664043"/>
            <a:ext cx="5932614" cy="4092318"/>
          </a:xfrm>
          <a:prstGeom prst="rect">
            <a:avLst/>
          </a:prstGeom>
        </p:spPr>
      </p:pic>
      <p:pic>
        <p:nvPicPr>
          <p:cNvPr id="4" name="Picture 3">
            <a:extLst>
              <a:ext uri="{FF2B5EF4-FFF2-40B4-BE49-F238E27FC236}">
                <a16:creationId xmlns:a16="http://schemas.microsoft.com/office/drawing/2014/main" id="{013FE9E0-BF7B-40C9-BE67-B1263A5B525B}"/>
              </a:ext>
            </a:extLst>
          </p:cNvPr>
          <p:cNvPicPr>
            <a:picLocks noChangeAspect="1"/>
          </p:cNvPicPr>
          <p:nvPr/>
        </p:nvPicPr>
        <p:blipFill>
          <a:blip r:embed="rId4"/>
          <a:stretch>
            <a:fillRect/>
          </a:stretch>
        </p:blipFill>
        <p:spPr>
          <a:xfrm>
            <a:off x="1611562" y="708455"/>
            <a:ext cx="7334730" cy="5305167"/>
          </a:xfrm>
          <a:prstGeom prst="rect">
            <a:avLst/>
          </a:prstGeom>
        </p:spPr>
      </p:pic>
    </p:spTree>
    <p:extLst>
      <p:ext uri="{BB962C8B-B14F-4D97-AF65-F5344CB8AC3E}">
        <p14:creationId xmlns:p14="http://schemas.microsoft.com/office/powerpoint/2010/main" val="259158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pic>
        <p:nvPicPr>
          <p:cNvPr id="7" name="Picture 6">
            <a:extLst>
              <a:ext uri="{FF2B5EF4-FFF2-40B4-BE49-F238E27FC236}">
                <a16:creationId xmlns:a16="http://schemas.microsoft.com/office/drawing/2014/main" id="{AD2D1D8E-A91B-4CFA-8539-851D2876F8DA}"/>
              </a:ext>
            </a:extLst>
          </p:cNvPr>
          <p:cNvPicPr>
            <a:picLocks noChangeAspect="1"/>
          </p:cNvPicPr>
          <p:nvPr/>
        </p:nvPicPr>
        <p:blipFill>
          <a:blip r:embed="rId3"/>
          <a:stretch>
            <a:fillRect/>
          </a:stretch>
        </p:blipFill>
        <p:spPr>
          <a:xfrm>
            <a:off x="1952015" y="1103870"/>
            <a:ext cx="6763617" cy="4720281"/>
          </a:xfrm>
          <a:prstGeom prst="rect">
            <a:avLst/>
          </a:prstGeom>
        </p:spPr>
      </p:pic>
    </p:spTree>
    <p:extLst>
      <p:ext uri="{BB962C8B-B14F-4D97-AF65-F5344CB8AC3E}">
        <p14:creationId xmlns:p14="http://schemas.microsoft.com/office/powerpoint/2010/main" val="97829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4446923"/>
          </a:xfrm>
          <a:prstGeom prst="rect">
            <a:avLst/>
          </a:prstGeom>
        </p:spPr>
        <p:txBody>
          <a:bodyPr wrap="square">
            <a:spAutoFit/>
          </a:bodyPr>
          <a:lstStyle/>
          <a:p>
            <a:pPr>
              <a:lnSpc>
                <a:spcPct val="107000"/>
              </a:lnSpc>
              <a:spcAft>
                <a:spcPts val="800"/>
              </a:spcAft>
            </a:pPr>
            <a:r>
              <a:rPr lang="en-US"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“Why do you call me, ‘Lord, Lord,’</a:t>
            </a:r>
            <a:r>
              <a:rPr lang="en-US" sz="2000" dirty="0">
                <a:latin typeface="Verdana" panose="020B0604030504040204" pitchFamily="34" charset="0"/>
                <a:ea typeface="Verdana" panose="020B0604030504040204" pitchFamily="34" charset="0"/>
                <a:cs typeface="Times New Roman" panose="02020603050405020304" pitchFamily="18" charset="0"/>
              </a:rPr>
              <a:t> and do not do what I say? I will show you what he is like who comes to me and hears my words and puts them into practice. He is like a man building a house, who dug down deep and laid the foundation on rock. When a flood came, the torrent struck that house but could not shake it, because it was well built. But the one who hears my words and does not put them into practice is like a man who built a house on the ground without a foundation. The moment the torrent struck that house, it collapsed, and its destruction was complete.”</a:t>
            </a:r>
          </a:p>
          <a:p>
            <a:pPr>
              <a:lnSpc>
                <a:spcPct val="107000"/>
              </a:lnSpc>
              <a:spcAft>
                <a:spcPts val="800"/>
              </a:spcAft>
            </a:pPr>
            <a:r>
              <a:rPr lang="en-US" sz="2000" dirty="0">
                <a:latin typeface="Verdana" panose="020B0604030504040204" pitchFamily="34" charset="0"/>
                <a:ea typeface="Verdana" panose="020B0604030504040204" pitchFamily="34" charset="0"/>
                <a:cs typeface="Times New Roman" panose="02020603050405020304" pitchFamily="18" charset="0"/>
              </a:rPr>
              <a:t>                                        Luke 6:46-49</a:t>
            </a:r>
          </a:p>
        </p:txBody>
      </p:sp>
    </p:spTree>
    <p:extLst>
      <p:ext uri="{BB962C8B-B14F-4D97-AF65-F5344CB8AC3E}">
        <p14:creationId xmlns:p14="http://schemas.microsoft.com/office/powerpoint/2010/main" val="16361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74701"/>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528606"/>
          </a:xfrm>
          <a:prstGeom prst="rect">
            <a:avLst/>
          </a:prstGeom>
        </p:spPr>
        <p:txBody>
          <a:bodyPr wrap="square">
            <a:spAutoFit/>
          </a:bodyPr>
          <a:lstStyle/>
          <a:p>
            <a:pPr>
              <a:lnSpc>
                <a:spcPct val="107000"/>
              </a:lnSpc>
              <a:spcAft>
                <a:spcPts val="800"/>
              </a:spcAft>
            </a:pPr>
            <a:r>
              <a:rPr lang="en-US" sz="2800" b="1" dirty="0"/>
              <a:t>On what, or in whom does my faith rest? </a:t>
            </a:r>
            <a:endParaRPr lang="en-US" sz="28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8172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0"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4631140"/>
          </a:xfrm>
          <a:prstGeom prst="rect">
            <a:avLst/>
          </a:prstGeom>
        </p:spPr>
        <p:txBody>
          <a:bodyPr wrap="square">
            <a:spAutoFit/>
          </a:bodyPr>
          <a:lstStyle/>
          <a:p>
            <a:pPr>
              <a:lnSpc>
                <a:spcPct val="107000"/>
              </a:lnSpc>
              <a:spcAft>
                <a:spcPts val="800"/>
              </a:spcAft>
            </a:pPr>
            <a:r>
              <a:rPr lang="en-US" sz="2800" b="1" dirty="0"/>
              <a:t>On what, or in whom does my faith rest?</a:t>
            </a:r>
          </a:p>
          <a:p>
            <a:pPr>
              <a:lnSpc>
                <a:spcPct val="107000"/>
              </a:lnSpc>
              <a:spcAft>
                <a:spcPts val="800"/>
              </a:spcAft>
            </a:pPr>
            <a:endParaRPr lang="en-US" sz="2400" b="1" dirty="0"/>
          </a:p>
          <a:p>
            <a:pPr lvl="1">
              <a:lnSpc>
                <a:spcPct val="107000"/>
              </a:lnSpc>
              <a:spcAft>
                <a:spcPts val="800"/>
              </a:spcAft>
            </a:pPr>
            <a:r>
              <a:rPr lang="en-US" sz="2200" dirty="0"/>
              <a:t>Do not let your hearts be troubled. Trust </a:t>
            </a:r>
            <a:r>
              <a:rPr lang="en-US" sz="2200" dirty="0">
                <a:highlight>
                  <a:srgbClr val="00FFFF"/>
                </a:highlight>
              </a:rPr>
              <a:t>in God</a:t>
            </a:r>
            <a:r>
              <a:rPr lang="en-US" sz="2200" dirty="0"/>
              <a:t>; trust also </a:t>
            </a:r>
            <a:r>
              <a:rPr lang="en-US" sz="2200" dirty="0">
                <a:highlight>
                  <a:srgbClr val="00FFFF"/>
                </a:highlight>
              </a:rPr>
              <a:t>in me</a:t>
            </a:r>
            <a:r>
              <a:rPr lang="en-US" sz="2200" dirty="0"/>
              <a:t>. In my Father’s house are many rooms; if it were not so, I would have told you. I am going there to prepare a place for you. And if I go and prepare a place for you, I will come back and take you to be with me that you also may be where I am. You know the way to the place where I am going.   </a:t>
            </a:r>
          </a:p>
          <a:p>
            <a:pPr lvl="1">
              <a:lnSpc>
                <a:spcPct val="107000"/>
              </a:lnSpc>
              <a:spcAft>
                <a:spcPts val="800"/>
              </a:spcAft>
            </a:pPr>
            <a:r>
              <a:rPr lang="en-US" sz="2200" dirty="0"/>
              <a:t>                                                                      John 14:1-4</a:t>
            </a:r>
          </a:p>
          <a:p>
            <a:pPr>
              <a:lnSpc>
                <a:spcPct val="107000"/>
              </a:lnSpc>
              <a:spcAft>
                <a:spcPts val="800"/>
              </a:spcAft>
            </a:pPr>
            <a:r>
              <a:rPr lang="en-US" sz="2400" b="1" dirty="0"/>
              <a:t> </a:t>
            </a: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88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8B82-330A-6B48-BB15-C0618AEF8EB5}"/>
              </a:ext>
            </a:extLst>
          </p:cNvPr>
          <p:cNvPicPr>
            <a:picLocks noChangeAspect="1"/>
          </p:cNvPicPr>
          <p:nvPr/>
        </p:nvPicPr>
        <p:blipFill>
          <a:blip r:embed="rId2"/>
          <a:stretch>
            <a:fillRect/>
          </a:stretch>
        </p:blipFill>
        <p:spPr>
          <a:xfrm>
            <a:off x="-82378" y="49707"/>
            <a:ext cx="9144000" cy="6858000"/>
          </a:xfrm>
          <a:prstGeom prst="rect">
            <a:avLst/>
          </a:prstGeom>
          <a:solidFill>
            <a:srgbClr val="EDEDED"/>
          </a:solidFill>
        </p:spPr>
      </p:pic>
      <p:sp>
        <p:nvSpPr>
          <p:cNvPr id="6" name="TextBox 5">
            <a:extLst>
              <a:ext uri="{FF2B5EF4-FFF2-40B4-BE49-F238E27FC236}">
                <a16:creationId xmlns:a16="http://schemas.microsoft.com/office/drawing/2014/main" id="{C38AE71B-28C0-814D-BF5F-2401F0DD1FF6}"/>
              </a:ext>
            </a:extLst>
          </p:cNvPr>
          <p:cNvSpPr txBox="1"/>
          <p:nvPr/>
        </p:nvSpPr>
        <p:spPr>
          <a:xfrm>
            <a:off x="2082802" y="1359524"/>
            <a:ext cx="6079066" cy="523220"/>
          </a:xfrm>
          <a:prstGeom prst="rect">
            <a:avLst/>
          </a:prstGeom>
          <a:noFill/>
        </p:spPr>
        <p:txBody>
          <a:bodyPr wrap="square" rtlCol="0">
            <a:spAutoFit/>
          </a:bodyPr>
          <a:lstStyle/>
          <a:p>
            <a:endParaRPr lang="en-US" sz="2800" dirty="0">
              <a:solidFill>
                <a:srgbClr val="3A855D"/>
              </a:solidFill>
              <a:latin typeface="Avenir Medium" panose="02000503020000020003" pitchFamily="2" charset="0"/>
            </a:endParaRPr>
          </a:p>
        </p:txBody>
      </p:sp>
      <p:sp>
        <p:nvSpPr>
          <p:cNvPr id="2" name="Rectangle 1">
            <a:extLst>
              <a:ext uri="{FF2B5EF4-FFF2-40B4-BE49-F238E27FC236}">
                <a16:creationId xmlns:a16="http://schemas.microsoft.com/office/drawing/2014/main" id="{D4204A90-AB66-461F-8964-7BBCA16704E7}"/>
              </a:ext>
            </a:extLst>
          </p:cNvPr>
          <p:cNvSpPr/>
          <p:nvPr/>
        </p:nvSpPr>
        <p:spPr>
          <a:xfrm>
            <a:off x="1927654" y="1364236"/>
            <a:ext cx="6722076" cy="4076950"/>
          </a:xfrm>
          <a:prstGeom prst="rect">
            <a:avLst/>
          </a:prstGeom>
        </p:spPr>
        <p:txBody>
          <a:bodyPr wrap="square">
            <a:spAutoFit/>
          </a:bodyPr>
          <a:lstStyle/>
          <a:p>
            <a:pPr>
              <a:lnSpc>
                <a:spcPct val="107000"/>
              </a:lnSpc>
              <a:spcAft>
                <a:spcPts val="800"/>
              </a:spcAft>
            </a:pPr>
            <a:r>
              <a:rPr lang="en-US" sz="2800" b="1" dirty="0"/>
              <a:t>On what, or in whom does my faith rest?</a:t>
            </a:r>
          </a:p>
          <a:p>
            <a:pPr lvl="1"/>
            <a:endParaRPr lang="en-US" sz="2400" b="1" dirty="0"/>
          </a:p>
          <a:p>
            <a:pPr lvl="1"/>
            <a:r>
              <a:rPr lang="en-US" sz="2200" dirty="0"/>
              <a:t>We do not want you to be uninformed, brothers, about the hardships we suffered in the province of Asia. We were under great pressure, far beyond our ability to endure, so that we despaired even of life. Indeed, in our hearts we felt the sentence of death. But this happened that we might not rely on ourselves but </a:t>
            </a:r>
            <a:r>
              <a:rPr lang="en-US" sz="2200" dirty="0">
                <a:highlight>
                  <a:srgbClr val="00FFFF"/>
                </a:highlight>
              </a:rPr>
              <a:t>on God</a:t>
            </a:r>
            <a:r>
              <a:rPr lang="en-US" sz="2200" dirty="0"/>
              <a:t>, who raises the dead.   </a:t>
            </a:r>
          </a:p>
          <a:p>
            <a:pPr lvl="1"/>
            <a:r>
              <a:rPr lang="en-US" sz="2000" dirty="0"/>
              <a:t>                                                     2 Corinthians 1:8-9</a:t>
            </a:r>
          </a:p>
          <a:p>
            <a:pPr>
              <a:lnSpc>
                <a:spcPct val="107000"/>
              </a:lnSpc>
              <a:spcAft>
                <a:spcPts val="800"/>
              </a:spcAft>
            </a:pPr>
            <a:r>
              <a:rPr lang="en-US" sz="2400" b="1" dirty="0"/>
              <a:t> </a:t>
            </a: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3563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Storyteller" id="{0F1C6151-87F0-1D4D-B2FC-D3B9211B99E4}" vid="{5769A658-AAB0-A349-BA08-EEC63E91B48F}"/>
    </a:ext>
  </a:extLst>
</a:theme>
</file>

<file path=docProps/app.xml><?xml version="1.0" encoding="utf-8"?>
<Properties xmlns="http://schemas.openxmlformats.org/officeDocument/2006/extended-properties" xmlns:vt="http://schemas.openxmlformats.org/officeDocument/2006/docPropsVTypes">
  <Template>The Storyteller</Template>
  <TotalTime>37</TotalTime>
  <Words>363</Words>
  <Application>Microsoft Office PowerPoint</Application>
  <PresentationFormat>On-screen Show (4:3)</PresentationFormat>
  <Paragraphs>43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Medium</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Gevock</dc:creator>
  <cp:lastModifiedBy>Darla Gevock</cp:lastModifiedBy>
  <cp:revision>4</cp:revision>
  <dcterms:created xsi:type="dcterms:W3CDTF">2019-07-07T05:55:35Z</dcterms:created>
  <dcterms:modified xsi:type="dcterms:W3CDTF">2019-07-07T12:32:26Z</dcterms:modified>
</cp:coreProperties>
</file>