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705"/>
  </p:normalViewPr>
  <p:slideViewPr>
    <p:cSldViewPr snapToGrid="0" snapToObjects="1">
      <p:cViewPr varScale="1">
        <p:scale>
          <a:sx n="85" d="100"/>
          <a:sy n="85" d="100"/>
        </p:scale>
        <p:origin x="16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5198-69B3-DC4A-913D-56D304EF8A0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BFB7-7A43-984F-B9D4-961A20738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D472-2AD1-9A43-AF3A-67C65898E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BBDC-6BE9-5542-A07C-024D80CD1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F8724-B68B-8748-950F-5415424B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Samuel said to Saul, “You have been foolish. You have not kept the command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your God gave you. It was at this time that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would have permanently established your reign over Israel,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14 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but now your reign will not endure. 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has found a man after his own heart, and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has appointed him as ruler over his people, because you have not done what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commanded.”</a:t>
            </a:r>
            <a:r>
              <a:rPr lang="en-US" b="1" dirty="0"/>
              <a:t> 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13:13-14</a:t>
            </a:r>
          </a:p>
        </p:txBody>
      </p:sp>
    </p:spTree>
    <p:extLst>
      <p:ext uri="{BB962C8B-B14F-4D97-AF65-F5344CB8AC3E}">
        <p14:creationId xmlns:p14="http://schemas.microsoft.com/office/powerpoint/2010/main" val="28287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680119"/>
            <a:ext cx="80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If</a:t>
            </a:r>
            <a:r>
              <a:rPr lang="en-US" sz="2800" b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you love me, you will keep my commands.</a:t>
            </a:r>
            <a:r>
              <a:rPr lang="en-US" b="1" dirty="0"/>
              <a:t> 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John 14:15</a:t>
            </a:r>
          </a:p>
        </p:txBody>
      </p:sp>
    </p:spTree>
    <p:extLst>
      <p:ext uri="{BB962C8B-B14F-4D97-AF65-F5344CB8AC3E}">
        <p14:creationId xmlns:p14="http://schemas.microsoft.com/office/powerpoint/2010/main" val="129761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680119"/>
            <a:ext cx="803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one who has my commands and keeps them is the one who loves me. And the one who loves me will be loved by my Father. I also will love him and will reveal myself to him.  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John 14:21</a:t>
            </a:r>
          </a:p>
        </p:txBody>
      </p:sp>
    </p:spTree>
    <p:extLst>
      <p:ext uri="{BB962C8B-B14F-4D97-AF65-F5344CB8AC3E}">
        <p14:creationId xmlns:p14="http://schemas.microsoft.com/office/powerpoint/2010/main" val="111047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680119"/>
            <a:ext cx="80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“If anyone loves me, he will keep my word…” 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John 14:23</a:t>
            </a:r>
          </a:p>
        </p:txBody>
      </p:sp>
    </p:spTree>
    <p:extLst>
      <p:ext uri="{BB962C8B-B14F-4D97-AF65-F5344CB8AC3E}">
        <p14:creationId xmlns:p14="http://schemas.microsoft.com/office/powerpoint/2010/main" val="386014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455269"/>
            <a:ext cx="803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Saul answered, “When I saw that the troops were deserting </a:t>
            </a:r>
            <a:r>
              <a:rPr lang="en-US" sz="2800" u="sng" dirty="0">
                <a:solidFill>
                  <a:schemeClr val="bg1"/>
                </a:solidFill>
              </a:rPr>
              <a:t>me</a:t>
            </a:r>
            <a:r>
              <a:rPr lang="en-US" sz="2800" dirty="0">
                <a:solidFill>
                  <a:schemeClr val="bg1"/>
                </a:solidFill>
              </a:rPr>
              <a:t> and you didn’t come within the appointed days and the Philistines were gathering at </a:t>
            </a:r>
            <a:r>
              <a:rPr lang="en-US" sz="2800" dirty="0" err="1">
                <a:solidFill>
                  <a:schemeClr val="bg1"/>
                </a:solidFill>
              </a:rPr>
              <a:t>Michmash</a:t>
            </a:r>
            <a:r>
              <a:rPr lang="en-US" sz="2800" dirty="0">
                <a:solidFill>
                  <a:schemeClr val="bg1"/>
                </a:solidFill>
              </a:rPr>
              <a:t>, </a:t>
            </a:r>
            <a:r>
              <a:rPr lang="en-US" sz="2800" baseline="30000" dirty="0">
                <a:solidFill>
                  <a:schemeClr val="bg1"/>
                </a:solidFill>
              </a:rPr>
              <a:t>12 </a:t>
            </a:r>
            <a:r>
              <a:rPr lang="en-US" sz="2800" dirty="0">
                <a:solidFill>
                  <a:schemeClr val="bg1"/>
                </a:solidFill>
              </a:rPr>
              <a:t>I thought, ‘The Philistines will now descend on </a:t>
            </a:r>
            <a:r>
              <a:rPr lang="en-US" sz="2800" u="sng" dirty="0">
                <a:solidFill>
                  <a:schemeClr val="bg1"/>
                </a:solidFill>
              </a:rPr>
              <a:t>me</a:t>
            </a:r>
            <a:r>
              <a:rPr lang="en-US" sz="2800" dirty="0">
                <a:solidFill>
                  <a:schemeClr val="bg1"/>
                </a:solidFill>
              </a:rPr>
              <a:t> at Gilgal, and I haven’t sought 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’s favor.’ So I forced myself to offer the burnt offering.”  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13:11-12</a:t>
            </a:r>
          </a:p>
        </p:txBody>
      </p:sp>
    </p:spTree>
    <p:extLst>
      <p:ext uri="{BB962C8B-B14F-4D97-AF65-F5344CB8AC3E}">
        <p14:creationId xmlns:p14="http://schemas.microsoft.com/office/powerpoint/2010/main" val="336534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“Saul went to Carmel where he </a:t>
            </a:r>
            <a:r>
              <a:rPr lang="en-US" sz="2800" u="sng" dirty="0">
                <a:solidFill>
                  <a:schemeClr val="bg1"/>
                </a:solidFill>
                <a:latin typeface="Avenir Roman" panose="02000503020000020003" pitchFamily="2" charset="0"/>
              </a:rPr>
              <a:t>set up a monument for himself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. Then he turned around and went down to Gilgal.”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13 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When Samuel came to him, Saul said, “May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bless you. I have carried out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’s instructions.”</a:t>
            </a:r>
          </a:p>
          <a:p>
            <a:endParaRPr lang="en-US" sz="2800" baseline="300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14 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Samuel replied, “Then what is this sound of sheep, goats, and cattle I hear?”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15:12-22</a:t>
            </a:r>
          </a:p>
        </p:txBody>
      </p:sp>
    </p:spTree>
    <p:extLst>
      <p:ext uri="{BB962C8B-B14F-4D97-AF65-F5344CB8AC3E}">
        <p14:creationId xmlns:p14="http://schemas.microsoft.com/office/powerpoint/2010/main" val="64358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15 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Saul answered, “The troops brought them from the Amalekites and spared the best sheep, goats, and cattle in order to offer a sacrifice to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</a:t>
            </a:r>
            <a:r>
              <a:rPr lang="en-US" sz="2800" u="sng" dirty="0">
                <a:solidFill>
                  <a:schemeClr val="bg1"/>
                </a:solidFill>
                <a:latin typeface="Avenir Roman" panose="02000503020000020003" pitchFamily="2" charset="0"/>
              </a:rPr>
              <a:t>your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 God, but the rest we destroyed.”</a:t>
            </a:r>
          </a:p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16 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“Stop!” exclaimed Samuel. “Let me tell you what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said to me last night.”</a:t>
            </a:r>
          </a:p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“Tell me,” he replied.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15:12-22</a:t>
            </a:r>
          </a:p>
        </p:txBody>
      </p:sp>
    </p:spTree>
    <p:extLst>
      <p:ext uri="{BB962C8B-B14F-4D97-AF65-F5344CB8AC3E}">
        <p14:creationId xmlns:p14="http://schemas.microsoft.com/office/powerpoint/2010/main" val="296995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17 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Samuel continued, “Although you once considered yourself unimportant, haven’t you become the leader of the tribes of Israel?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anointed you king over Israel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18 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and then sent you on a mission and said, ‘Go and completely destroy the sinful Amalekites. Fight against them until you have annihilated them.’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19 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So why didn’t you obey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? Why did you rush on the plunder and do what was evil in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’s sight?”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15:12-22</a:t>
            </a:r>
          </a:p>
        </p:txBody>
      </p:sp>
    </p:spTree>
    <p:extLst>
      <p:ext uri="{BB962C8B-B14F-4D97-AF65-F5344CB8AC3E}">
        <p14:creationId xmlns:p14="http://schemas.microsoft.com/office/powerpoint/2010/main" val="65785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20 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“But I did obey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!” Saul answered. “I went on the mission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gave me: I brought back King Agag of Amalek, and I completely destroyed the Amalekites.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21 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The troops took sheep, goats, and cattle from the plunder—the best of what was set apart for destruction—to sacrifice to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</a:t>
            </a:r>
            <a:r>
              <a:rPr lang="en-US" sz="2800" u="sng" dirty="0">
                <a:solidFill>
                  <a:schemeClr val="bg1"/>
                </a:solidFill>
                <a:latin typeface="Avenir Roman" panose="02000503020000020003" pitchFamily="2" charset="0"/>
              </a:rPr>
              <a:t>your 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God at Gilgal.”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15:12-22</a:t>
            </a:r>
          </a:p>
        </p:txBody>
      </p:sp>
    </p:spTree>
    <p:extLst>
      <p:ext uri="{BB962C8B-B14F-4D97-AF65-F5344CB8AC3E}">
        <p14:creationId xmlns:p14="http://schemas.microsoft.com/office/powerpoint/2010/main" val="16336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2880" y="0"/>
            <a:ext cx="9360918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5C52C2-D265-FA46-8DBF-41ED91FF5ADD}"/>
              </a:ext>
            </a:extLst>
          </p:cNvPr>
          <p:cNvSpPr txBox="1"/>
          <p:nvPr/>
        </p:nvSpPr>
        <p:spPr>
          <a:xfrm>
            <a:off x="628650" y="766297"/>
            <a:ext cx="341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Trusting Exercise: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3BB0E-2AD3-CD4F-9788-04B18E39341C}"/>
              </a:ext>
            </a:extLst>
          </p:cNvPr>
          <p:cNvSpPr txBox="1"/>
          <p:nvPr/>
        </p:nvSpPr>
        <p:spPr>
          <a:xfrm>
            <a:off x="628650" y="1714542"/>
            <a:ext cx="7855128" cy="954107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What I can control:      	</a:t>
            </a:r>
          </a:p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What I cannot control: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52C09-211F-C14E-98BB-424AF0BA5591}"/>
              </a:ext>
            </a:extLst>
          </p:cNvPr>
          <p:cNvSpPr txBox="1"/>
          <p:nvPr/>
        </p:nvSpPr>
        <p:spPr>
          <a:xfrm>
            <a:off x="5620374" y="5736387"/>
            <a:ext cx="329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Can I trust God?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99AD2E-84EF-1841-BEF6-BC0E755A8DBC}"/>
              </a:ext>
            </a:extLst>
          </p:cNvPr>
          <p:cNvCxnSpPr/>
          <p:nvPr/>
        </p:nvCxnSpPr>
        <p:spPr>
          <a:xfrm>
            <a:off x="4259767" y="1837414"/>
            <a:ext cx="0" cy="29327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86689" y="1394095"/>
            <a:ext cx="7770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Avenir Heavy Oblique" panose="02000503020000020003" pitchFamily="2" charset="0"/>
              </a:rPr>
              <a:t>Fear…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Avenir Heavy Oblique" panose="02000503020000020003" pitchFamily="2" charset="0"/>
              </a:rPr>
              <a:t>	A Hindrance to Faithfulness</a:t>
            </a:r>
          </a:p>
        </p:txBody>
      </p:sp>
    </p:spTree>
    <p:extLst>
      <p:ext uri="{BB962C8B-B14F-4D97-AF65-F5344CB8AC3E}">
        <p14:creationId xmlns:p14="http://schemas.microsoft.com/office/powerpoint/2010/main" val="2906786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550521"/>
            <a:ext cx="803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For I am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your God,</a:t>
            </a:r>
            <a:b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who holds your right hand,</a:t>
            </a:r>
            <a:b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who says to you, “Do not fear,</a:t>
            </a:r>
            <a:b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I will help you.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Isaiah 41:13</a:t>
            </a:r>
          </a:p>
        </p:txBody>
      </p:sp>
    </p:spTree>
    <p:extLst>
      <p:ext uri="{BB962C8B-B14F-4D97-AF65-F5344CB8AC3E}">
        <p14:creationId xmlns:p14="http://schemas.microsoft.com/office/powerpoint/2010/main" val="53342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550521"/>
            <a:ext cx="803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In what area of your life are you tempted to live in fear?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A</a:t>
            </a:r>
            <a:r>
              <a:rPr lang="en-US" sz="40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pplication: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356192"/>
            <a:ext cx="80347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75000"/>
                  </a:schemeClr>
                </a:solidFill>
                <a:latin typeface="Avenir Roman" panose="02000503020000020003" pitchFamily="2" charset="0"/>
              </a:rPr>
              <a:t>In what area of your life are you tempted to live in fear?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How does this fear impact your decision making? What happens when you allow fear to influence or govern your decisions?</a:t>
            </a:r>
          </a:p>
          <a:p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A</a:t>
            </a:r>
            <a:r>
              <a:rPr lang="en-US" sz="40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pplication: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6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356192"/>
            <a:ext cx="80347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75000"/>
                  </a:schemeClr>
                </a:solidFill>
                <a:latin typeface="Avenir Roman" panose="02000503020000020003" pitchFamily="2" charset="0"/>
              </a:rPr>
              <a:t>In what area of your life are you tempted to live in fear?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75000"/>
                  </a:schemeClr>
                </a:solidFill>
                <a:latin typeface="Avenir Roman" panose="02000503020000020003" pitchFamily="2" charset="0"/>
              </a:rPr>
              <a:t>How does this fear impact your decision making? What happens when you allow fear to influence or govern your decisions?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How does fear impact your ability to trust God?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A</a:t>
            </a:r>
            <a:r>
              <a:rPr lang="en-US" sz="40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pplication: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3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276786"/>
            <a:ext cx="803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The men of Israel saw that they were in trouble because the troops were in a difficult situation. They hid in caves, in thickets, among rocks, and in holes and cisterns.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Some Hebrews even crossed the Jordan to the land of Gad and Gilead. Saul, however, was still at Gilgal, and all his troops were gripped with fear.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578F5-59C5-A84F-A87D-6C9AF3506468}"/>
              </a:ext>
            </a:extLst>
          </p:cNvPr>
          <p:cNvSpPr txBox="1"/>
          <p:nvPr/>
        </p:nvSpPr>
        <p:spPr>
          <a:xfrm>
            <a:off x="628650" y="50671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13:6-7</a:t>
            </a:r>
          </a:p>
        </p:txBody>
      </p:sp>
    </p:spTree>
    <p:extLst>
      <p:ext uri="{BB962C8B-B14F-4D97-AF65-F5344CB8AC3E}">
        <p14:creationId xmlns:p14="http://schemas.microsoft.com/office/powerpoint/2010/main" val="422774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The men of Israel saw that they were in trouble because the troops were in a difficult situation. They hid in caves, in thickets, among rocks, and in holes and cisterns.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Some Hebrews even crossed the Jordan to the land of Gad and Gilead. Saul, however, was still at Gilgal, and all his troops were gripped with fear.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13:6-7</a:t>
            </a:r>
          </a:p>
        </p:txBody>
      </p:sp>
    </p:spTree>
    <p:extLst>
      <p:ext uri="{BB962C8B-B14F-4D97-AF65-F5344CB8AC3E}">
        <p14:creationId xmlns:p14="http://schemas.microsoft.com/office/powerpoint/2010/main" val="405945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The Philistines also gathered to fight against Israel: three thousand chariots, six thousand horsemen, and troops as numerous as the sand on the seashore.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13:5</a:t>
            </a:r>
          </a:p>
        </p:txBody>
      </p:sp>
    </p:spTree>
    <p:extLst>
      <p:ext uri="{BB962C8B-B14F-4D97-AF65-F5344CB8AC3E}">
        <p14:creationId xmlns:p14="http://schemas.microsoft.com/office/powerpoint/2010/main" val="99233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Saul registered the troops who were with him, about six hundred men.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13:15b</a:t>
            </a:r>
          </a:p>
        </p:txBody>
      </p:sp>
    </p:spTree>
    <p:extLst>
      <p:ext uri="{BB962C8B-B14F-4D97-AF65-F5344CB8AC3E}">
        <p14:creationId xmlns:p14="http://schemas.microsoft.com/office/powerpoint/2010/main" val="125171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276786"/>
            <a:ext cx="803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7 </a:t>
            </a:r>
            <a:r>
              <a:rPr lang="en-US" sz="2400" dirty="0">
                <a:solidFill>
                  <a:schemeClr val="bg1"/>
                </a:solidFill>
                <a:latin typeface="Avenir Roman" panose="02000503020000020003" pitchFamily="2" charset="0"/>
              </a:rPr>
              <a:t>Some Hebrews even crossed the Jordan to the land of Gad and Gilead. </a:t>
            </a:r>
            <a:r>
              <a:rPr lang="en-US" sz="2800" b="1" dirty="0">
                <a:solidFill>
                  <a:schemeClr val="bg1"/>
                </a:solidFill>
                <a:latin typeface="Avenir Roman" panose="02000503020000020003" pitchFamily="2" charset="0"/>
              </a:rPr>
              <a:t>Saul, however, was still at </a:t>
            </a:r>
            <a:r>
              <a:rPr lang="en-US" sz="2800" b="1" u="sng" dirty="0">
                <a:solidFill>
                  <a:schemeClr val="bg1"/>
                </a:solidFill>
                <a:latin typeface="Avenir Roman" panose="02000503020000020003" pitchFamily="2" charset="0"/>
              </a:rPr>
              <a:t>Gilgal</a:t>
            </a:r>
            <a:r>
              <a:rPr lang="en-US" sz="2800" b="1" dirty="0">
                <a:solidFill>
                  <a:schemeClr val="bg1"/>
                </a:solidFill>
                <a:latin typeface="Avenir Roman" panose="02000503020000020003" pitchFamily="2" charset="0"/>
              </a:rPr>
              <a:t>, and all his troops were gripped with fear.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578F5-59C5-A84F-A87D-6C9AF3506468}"/>
              </a:ext>
            </a:extLst>
          </p:cNvPr>
          <p:cNvSpPr txBox="1"/>
          <p:nvPr/>
        </p:nvSpPr>
        <p:spPr>
          <a:xfrm>
            <a:off x="628650" y="506716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13:7</a:t>
            </a:r>
          </a:p>
        </p:txBody>
      </p:sp>
    </p:spTree>
    <p:extLst>
      <p:ext uri="{BB962C8B-B14F-4D97-AF65-F5344CB8AC3E}">
        <p14:creationId xmlns:p14="http://schemas.microsoft.com/office/powerpoint/2010/main" val="381563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He waited seven days for the appointed time that Samuel had set, but Samuel didn’t come to Gilgal, and the troops were deserting him.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So Saul said, “Bring me the burnt offering and the fellowship offerings.” Then he offered the burnt offering.</a:t>
            </a:r>
          </a:p>
          <a:p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10 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Just as he finished offering the burnt offering, Samuel arrived.</a:t>
            </a:r>
            <a:r>
              <a:rPr lang="en-US" sz="2800" dirty="0"/>
              <a:t> </a:t>
            </a:r>
            <a:endParaRPr lang="en-US" sz="2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19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13:8-10a</a:t>
            </a:r>
          </a:p>
        </p:txBody>
      </p:sp>
    </p:spTree>
    <p:extLst>
      <p:ext uri="{BB962C8B-B14F-4D97-AF65-F5344CB8AC3E}">
        <p14:creationId xmlns:p14="http://schemas.microsoft.com/office/powerpoint/2010/main" val="29516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FFFE-9D4C-A147-8583-9DC7AC3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BBF0C-9703-9241-A982-9760FEB2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8931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DB647-8BF9-8040-83BB-B7E4413C1793}"/>
              </a:ext>
            </a:extLst>
          </p:cNvPr>
          <p:cNvSpPr txBox="1"/>
          <p:nvPr/>
        </p:nvSpPr>
        <p:spPr>
          <a:xfrm>
            <a:off x="628650" y="1171526"/>
            <a:ext cx="8034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 So Saul went out to greet him,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and Samuel asked, “What have you done?”</a:t>
            </a:r>
          </a:p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Saul answered, “When I saw that the troops were deserting me and you didn’t come within the appointed days and the Philistines were gathering at </a:t>
            </a:r>
            <a:r>
              <a:rPr lang="en-US" sz="2800" dirty="0" err="1">
                <a:solidFill>
                  <a:schemeClr val="bg1"/>
                </a:solidFill>
                <a:latin typeface="Avenir Roman" panose="02000503020000020003" pitchFamily="2" charset="0"/>
              </a:rPr>
              <a:t>Michmash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, </a:t>
            </a:r>
            <a:r>
              <a:rPr lang="en-US" sz="2800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12 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I thought, ‘The Philistines will now descend on me at Gilgal, and I haven’t sought the </a:t>
            </a:r>
            <a:r>
              <a:rPr lang="en-US" sz="2800" cap="small" dirty="0">
                <a:solidFill>
                  <a:schemeClr val="bg1"/>
                </a:solidFill>
                <a:latin typeface="Avenir Roman" panose="02000503020000020003" pitchFamily="2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’s favor.’ So I forced myself to offer the burnt offering.”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D9E9-FE69-1246-9EF7-AD70DA03392B}"/>
              </a:ext>
            </a:extLst>
          </p:cNvPr>
          <p:cNvSpPr txBox="1"/>
          <p:nvPr/>
        </p:nvSpPr>
        <p:spPr>
          <a:xfrm>
            <a:off x="628650" y="506716"/>
            <a:ext cx="34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Roman" panose="02000503020000020003" pitchFamily="2" charset="0"/>
              </a:rPr>
              <a:t>1 Samuel 13:10b-12</a:t>
            </a:r>
          </a:p>
        </p:txBody>
      </p:sp>
    </p:spTree>
    <p:extLst>
      <p:ext uri="{BB962C8B-B14F-4D97-AF65-F5344CB8AC3E}">
        <p14:creationId xmlns:p14="http://schemas.microsoft.com/office/powerpoint/2010/main" val="216878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s from the Sages" id="{F0F94F4B-7D3E-8746-AC97-7054E290D113}" vid="{693073ED-166E-4643-8885-1FEBBFDC10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1155</Words>
  <Application>Microsoft Macintosh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Heavy Oblique</vt:lpstr>
      <vt:lpstr>Avenir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Jaques</dc:creator>
  <cp:lastModifiedBy>Nancy Jaques</cp:lastModifiedBy>
  <cp:revision>8</cp:revision>
  <dcterms:created xsi:type="dcterms:W3CDTF">2021-02-13T02:06:51Z</dcterms:created>
  <dcterms:modified xsi:type="dcterms:W3CDTF">2021-02-13T17:07:27Z</dcterms:modified>
</cp:coreProperties>
</file>