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1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7"/>
    <p:restoredTop sz="94705"/>
  </p:normalViewPr>
  <p:slideViewPr>
    <p:cSldViewPr snapToGrid="0" snapToObjects="1">
      <p:cViewPr varScale="1">
        <p:scale>
          <a:sx n="115" d="100"/>
          <a:sy n="115" d="100"/>
        </p:scale>
        <p:origin x="9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0605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47342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22178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76804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5D891E-0474-5E43-94AD-357B7DCABF63}" type="datetimeFigureOut">
              <a:rPr lang="en-US" smtClean="0"/>
              <a:t>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3727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5D891E-0474-5E43-94AD-357B7DCABF63}" type="datetimeFigureOut">
              <a:rPr lang="en-US" smtClean="0"/>
              <a:t>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0502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5D891E-0474-5E43-94AD-357B7DCABF63}" type="datetimeFigureOut">
              <a:rPr lang="en-US" smtClean="0"/>
              <a:t>3/1/20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81872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5D891E-0474-5E43-94AD-357B7DCABF63}" type="datetimeFigureOut">
              <a:rPr lang="en-US" smtClean="0"/>
              <a:t>3/1/20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38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D891E-0474-5E43-94AD-357B7DCABF63}" type="datetimeFigureOut">
              <a:rPr lang="en-US" smtClean="0"/>
              <a:t>3/1/20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5848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D891E-0474-5E43-94AD-357B7DCABF63}" type="datetimeFigureOut">
              <a:rPr lang="en-US" smtClean="0"/>
              <a:t>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3683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D891E-0474-5E43-94AD-357B7DCABF63}" type="datetimeFigureOut">
              <a:rPr lang="en-US" smtClean="0"/>
              <a:t>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81791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D891E-0474-5E43-94AD-357B7DCABF63}" type="datetimeFigureOut">
              <a:rPr lang="en-US" smtClean="0"/>
              <a:t>3/1/20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8D13A-E220-9248-8CFA-C1393A30AAF5}" type="slidenum">
              <a:rPr lang="en-US" smtClean="0"/>
              <a:t>‹#›</a:t>
            </a:fld>
            <a:endParaRPr lang="en-US"/>
          </a:p>
        </p:txBody>
      </p:sp>
    </p:spTree>
    <p:extLst>
      <p:ext uri="{BB962C8B-B14F-4D97-AF65-F5344CB8AC3E}">
        <p14:creationId xmlns:p14="http://schemas.microsoft.com/office/powerpoint/2010/main" val="2051056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142"/>
          </a:xfrm>
          <a:prstGeom prst="rect">
            <a:avLst/>
          </a:prstGeom>
        </p:spPr>
      </p:pic>
    </p:spTree>
    <p:extLst>
      <p:ext uri="{BB962C8B-B14F-4D97-AF65-F5344CB8AC3E}">
        <p14:creationId xmlns:p14="http://schemas.microsoft.com/office/powerpoint/2010/main" val="1810465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144" y="365760"/>
            <a:ext cx="8510015" cy="5047488"/>
          </a:xfrm>
        </p:spPr>
        <p:txBody>
          <a:bodyPr>
            <a:normAutofit/>
          </a:bodyPr>
          <a:lstStyle/>
          <a:p>
            <a:pPr marL="0" indent="0">
              <a:buNone/>
            </a:pPr>
            <a:r>
              <a:rPr lang="en-US" sz="3600" b="1" u="sng" dirty="0"/>
              <a:t>Symptoms of Good to god:</a:t>
            </a:r>
          </a:p>
          <a:p>
            <a:pPr marL="514350" indent="-514350">
              <a:buAutoNum type="arabicParenR"/>
            </a:pPr>
            <a:r>
              <a:rPr lang="en-US" dirty="0"/>
              <a:t>Sin Patterns</a:t>
            </a:r>
          </a:p>
          <a:p>
            <a:pPr marL="514350" indent="-514350">
              <a:buAutoNum type="arabicParenR"/>
            </a:pPr>
            <a:r>
              <a:rPr lang="en-US" dirty="0"/>
              <a:t>Inappropriate Emotional Response</a:t>
            </a:r>
          </a:p>
          <a:p>
            <a:pPr marL="514350" indent="-514350">
              <a:buAutoNum type="arabicParenR"/>
            </a:pPr>
            <a:r>
              <a:rPr lang="en-US" dirty="0"/>
              <a:t>Exorbitant Sacrifice</a:t>
            </a:r>
          </a:p>
        </p:txBody>
      </p:sp>
    </p:spTree>
    <p:extLst>
      <p:ext uri="{BB962C8B-B14F-4D97-AF65-F5344CB8AC3E}">
        <p14:creationId xmlns:p14="http://schemas.microsoft.com/office/powerpoint/2010/main" val="130700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144" y="365760"/>
            <a:ext cx="8510015" cy="5047488"/>
          </a:xfrm>
        </p:spPr>
        <p:txBody>
          <a:bodyPr>
            <a:normAutofit/>
          </a:bodyPr>
          <a:lstStyle/>
          <a:p>
            <a:pPr marL="0" indent="0">
              <a:buNone/>
            </a:pPr>
            <a:r>
              <a:rPr lang="en-US" sz="3600" b="1" u="sng" dirty="0"/>
              <a:t>How do we get free?</a:t>
            </a:r>
          </a:p>
          <a:p>
            <a:pPr marL="0" indent="0">
              <a:buNone/>
            </a:pPr>
            <a:r>
              <a:rPr lang="en-US" dirty="0"/>
              <a:t>Look to Jesus to define us and fulfill our deepest needs.</a:t>
            </a:r>
          </a:p>
          <a:p>
            <a:pPr marL="0" indent="0">
              <a:buNone/>
            </a:pPr>
            <a:endParaRPr lang="en-US" dirty="0"/>
          </a:p>
          <a:p>
            <a:pPr marL="0" indent="0">
              <a:buNone/>
            </a:pPr>
            <a:r>
              <a:rPr lang="en-US" dirty="0"/>
              <a:t>JESUS DELIVERS THE PROMISE AND TAKES THE CURSE!</a:t>
            </a:r>
          </a:p>
        </p:txBody>
      </p:sp>
    </p:spTree>
    <p:extLst>
      <p:ext uri="{BB962C8B-B14F-4D97-AF65-F5344CB8AC3E}">
        <p14:creationId xmlns:p14="http://schemas.microsoft.com/office/powerpoint/2010/main" val="63509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144" y="365760"/>
            <a:ext cx="8510015" cy="5047488"/>
          </a:xfrm>
        </p:spPr>
        <p:txBody>
          <a:bodyPr>
            <a:normAutofit/>
          </a:bodyPr>
          <a:lstStyle/>
          <a:p>
            <a:pPr marL="0" indent="0">
              <a:buNone/>
            </a:pPr>
            <a:r>
              <a:rPr lang="en-US" sz="3200" b="1" dirty="0"/>
              <a:t>Reflection questions:</a:t>
            </a:r>
          </a:p>
          <a:p>
            <a:pPr marL="514350" indent="-514350">
              <a:buAutoNum type="arabicPeriod"/>
            </a:pPr>
            <a:r>
              <a:rPr lang="en-US" dirty="0"/>
              <a:t>Does the promise or the threat of the idol of relationships have more power over you?	</a:t>
            </a:r>
          </a:p>
          <a:p>
            <a:pPr marL="514350" indent="-514350">
              <a:buAutoNum type="arabicPeriod"/>
            </a:pPr>
            <a:r>
              <a:rPr lang="en-US" dirty="0"/>
              <a:t>Do you see any of the symptoms of idolatry springing up in your life? What 	is behind that?	</a:t>
            </a:r>
          </a:p>
          <a:p>
            <a:pPr marL="514350" indent="-514350">
              <a:buAutoNum type="arabicPeriod"/>
            </a:pPr>
            <a:r>
              <a:rPr lang="en-US" dirty="0"/>
              <a:t>What is one practical way that you could go to Christ with your deepest heart thirst for relationship? How could you worship Him for fulfilling the promise and taking the curse for you?</a:t>
            </a:r>
          </a:p>
        </p:txBody>
      </p:sp>
    </p:spTree>
    <p:extLst>
      <p:ext uri="{BB962C8B-B14F-4D97-AF65-F5344CB8AC3E}">
        <p14:creationId xmlns:p14="http://schemas.microsoft.com/office/powerpoint/2010/main" val="3204985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491A3A"/>
                </a:solidFill>
              </a:rPr>
              <a:t>The Idol of Relationships</a:t>
            </a:r>
          </a:p>
        </p:txBody>
      </p:sp>
      <p:sp>
        <p:nvSpPr>
          <p:cNvPr id="3" name="Content Placeholder 2"/>
          <p:cNvSpPr>
            <a:spLocks noGrp="1"/>
          </p:cNvSpPr>
          <p:nvPr>
            <p:ph idx="1"/>
          </p:nvPr>
        </p:nvSpPr>
        <p:spPr/>
        <p:txBody>
          <a:bodyPr>
            <a:normAutofit/>
          </a:bodyPr>
          <a:lstStyle/>
          <a:p>
            <a:pPr marL="0" indent="0" algn="ctr">
              <a:buNone/>
            </a:pPr>
            <a:r>
              <a:rPr lang="en-US" sz="4000" dirty="0">
                <a:solidFill>
                  <a:srgbClr val="491A3A"/>
                </a:solidFill>
              </a:rPr>
              <a:t>Luke 14:25-26</a:t>
            </a:r>
          </a:p>
        </p:txBody>
      </p:sp>
    </p:spTree>
    <p:extLst>
      <p:ext uri="{BB962C8B-B14F-4D97-AF65-F5344CB8AC3E}">
        <p14:creationId xmlns:p14="http://schemas.microsoft.com/office/powerpoint/2010/main" val="11517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144" y="256032"/>
            <a:ext cx="8510015" cy="4792776"/>
          </a:xfrm>
        </p:spPr>
        <p:txBody>
          <a:bodyPr>
            <a:normAutofit/>
          </a:bodyPr>
          <a:lstStyle/>
          <a:p>
            <a:pPr marL="0" indent="0">
              <a:buNone/>
            </a:pPr>
            <a:r>
              <a:rPr lang="en-US" dirty="0"/>
              <a:t>their kings and their officials, their priests and their prophets, the men of Judah and the inhabitants of Jerusalem. </a:t>
            </a:r>
            <a:r>
              <a:rPr lang="en-US" b="1" baseline="30000" dirty="0"/>
              <a:t>33 </a:t>
            </a:r>
            <a:r>
              <a:rPr lang="en-US" dirty="0"/>
              <a:t>They have turned to me their back and not their face. And though I have taught them persistently, they have not listened to receive instruction. </a:t>
            </a:r>
            <a:r>
              <a:rPr lang="en-US" b="1" baseline="30000" dirty="0"/>
              <a:t>34 </a:t>
            </a:r>
            <a:r>
              <a:rPr lang="en-US" dirty="0"/>
              <a:t>They set up their abominations in the house that is called by my name, to defile it. </a:t>
            </a:r>
            <a:r>
              <a:rPr lang="en-US" b="1" baseline="30000" dirty="0"/>
              <a:t>35 </a:t>
            </a:r>
            <a:r>
              <a:rPr lang="en-US" dirty="0"/>
              <a:t>They built the high places of Baal in the Valley of the Son of Hinnom, to offer up their sons and daughters to </a:t>
            </a:r>
            <a:r>
              <a:rPr lang="en-US" dirty="0" err="1"/>
              <a:t>Molech</a:t>
            </a:r>
            <a:r>
              <a:rPr lang="en-US" dirty="0"/>
              <a:t>, though I did not command them, nor did it enter into my mind, that they should do this abomination, to cause Judah to sin.									-Jeremiah 32:32-35</a:t>
            </a:r>
          </a:p>
        </p:txBody>
      </p:sp>
    </p:spTree>
    <p:extLst>
      <p:ext uri="{BB962C8B-B14F-4D97-AF65-F5344CB8AC3E}">
        <p14:creationId xmlns:p14="http://schemas.microsoft.com/office/powerpoint/2010/main" val="123986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144" y="256032"/>
            <a:ext cx="8510015" cy="5157216"/>
          </a:xfrm>
        </p:spPr>
        <p:txBody>
          <a:bodyPr>
            <a:normAutofit fontScale="85000" lnSpcReduction="20000"/>
          </a:bodyPr>
          <a:lstStyle/>
          <a:p>
            <a:pPr marL="0" indent="0">
              <a:buNone/>
            </a:pPr>
            <a:r>
              <a:rPr lang="en-US" i="1" dirty="0"/>
              <a:t>Our contemporary society is not fundamentally different from these ancient ones.  Each culture is dominated by its own set of idols. Each has it “priesthood,” its totems and rituals. Each one has its shrines-whether office towers, spas, gyms, studios, or stadiums-where sacrifices must be made in order to procure the blessings of the good life and ward off disaster. What are the gods of beauty, power, money, and achievement but these same things that have assumed mythic proportions in our individual lives and in our society? We may not physically kneel before the statue of Aphrodite, but many young women today are driven into depression and eating disorders by an obsessive concern over their body image. We may not actually burn incense to Artemis, but when money and career are raised to cosmic proportions, we perform a kind of child sacrifice, neglecting family and community to achieve a higher place in business and gain more wealth and prestige.</a:t>
            </a:r>
          </a:p>
          <a:p>
            <a:pPr marL="0" indent="0">
              <a:buNone/>
            </a:pPr>
            <a:r>
              <a:rPr lang="en-US" dirty="0"/>
              <a:t>				-Tim Keller from “Counterfeit Gods”</a:t>
            </a:r>
          </a:p>
        </p:txBody>
      </p:sp>
    </p:spTree>
    <p:extLst>
      <p:ext uri="{BB962C8B-B14F-4D97-AF65-F5344CB8AC3E}">
        <p14:creationId xmlns:p14="http://schemas.microsoft.com/office/powerpoint/2010/main" val="282104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144" y="256032"/>
            <a:ext cx="8510015" cy="5157216"/>
          </a:xfrm>
        </p:spPr>
        <p:txBody>
          <a:bodyPr>
            <a:normAutofit/>
          </a:bodyPr>
          <a:lstStyle/>
          <a:p>
            <a:pPr marL="0" indent="0">
              <a:buNone/>
            </a:pPr>
            <a:r>
              <a:rPr lang="en-US" b="1" baseline="30000" dirty="0"/>
              <a:t>25 </a:t>
            </a:r>
            <a:r>
              <a:rPr lang="en-US" dirty="0"/>
              <a:t>Now great crowds accompanied him, and he turned and said to them, </a:t>
            </a:r>
            <a:r>
              <a:rPr lang="en-US" b="1" baseline="30000" dirty="0"/>
              <a:t>26 </a:t>
            </a:r>
            <a:r>
              <a:rPr lang="en-US" dirty="0"/>
              <a:t>“If anyone comes to me and does not hate his own father and mother and wife and children and brothers and sisters, yes, and even his own life, he cannot be my disciple.</a:t>
            </a:r>
          </a:p>
          <a:p>
            <a:pPr marL="0" indent="0">
              <a:buNone/>
            </a:pPr>
            <a:r>
              <a:rPr lang="en-US" dirty="0"/>
              <a:t>						-Luke 14:25-26</a:t>
            </a:r>
          </a:p>
        </p:txBody>
      </p:sp>
    </p:spTree>
    <p:extLst>
      <p:ext uri="{BB962C8B-B14F-4D97-AF65-F5344CB8AC3E}">
        <p14:creationId xmlns:p14="http://schemas.microsoft.com/office/powerpoint/2010/main" val="161486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144" y="365760"/>
            <a:ext cx="8510015" cy="5047488"/>
          </a:xfrm>
        </p:spPr>
        <p:txBody>
          <a:bodyPr>
            <a:normAutofit/>
          </a:bodyPr>
          <a:lstStyle/>
          <a:p>
            <a:pPr marL="0" indent="0">
              <a:buNone/>
            </a:pPr>
            <a:r>
              <a:rPr lang="en-US" sz="3600" b="1" u="sng" dirty="0"/>
              <a:t>The Promise:</a:t>
            </a:r>
          </a:p>
          <a:p>
            <a:pPr marL="0" indent="0">
              <a:buNone/>
            </a:pPr>
            <a:r>
              <a:rPr lang="en-US" dirty="0"/>
              <a:t>To define our worth and to fulfill our deepest needs.</a:t>
            </a:r>
          </a:p>
        </p:txBody>
      </p:sp>
    </p:spTree>
    <p:extLst>
      <p:ext uri="{BB962C8B-B14F-4D97-AF65-F5344CB8AC3E}">
        <p14:creationId xmlns:p14="http://schemas.microsoft.com/office/powerpoint/2010/main" val="332349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144" y="365760"/>
            <a:ext cx="8510015" cy="5047488"/>
          </a:xfrm>
        </p:spPr>
        <p:txBody>
          <a:bodyPr>
            <a:normAutofit/>
          </a:bodyPr>
          <a:lstStyle/>
          <a:p>
            <a:pPr marL="0" indent="0">
              <a:buNone/>
            </a:pPr>
            <a:r>
              <a:rPr lang="en-US" sz="3600" b="1" u="sng" dirty="0"/>
              <a:t>The Threat/Curse:</a:t>
            </a:r>
          </a:p>
          <a:p>
            <a:pPr marL="0" indent="0">
              <a:buNone/>
            </a:pPr>
            <a:r>
              <a:rPr lang="en-US" dirty="0"/>
              <a:t>You will be worthless, alone and miserable.</a:t>
            </a:r>
          </a:p>
        </p:txBody>
      </p:sp>
    </p:spTree>
    <p:extLst>
      <p:ext uri="{BB962C8B-B14F-4D97-AF65-F5344CB8AC3E}">
        <p14:creationId xmlns:p14="http://schemas.microsoft.com/office/powerpoint/2010/main" val="1961188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144" y="365760"/>
            <a:ext cx="8510015" cy="5047488"/>
          </a:xfrm>
        </p:spPr>
        <p:txBody>
          <a:bodyPr>
            <a:normAutofit/>
          </a:bodyPr>
          <a:lstStyle/>
          <a:p>
            <a:pPr marL="0" indent="0">
              <a:buNone/>
            </a:pPr>
            <a:r>
              <a:rPr lang="en-US" sz="3600" b="1" u="sng" dirty="0"/>
              <a:t>Symptoms of Good to god:</a:t>
            </a:r>
          </a:p>
          <a:p>
            <a:pPr marL="514350" indent="-514350">
              <a:buAutoNum type="arabicParenR"/>
            </a:pPr>
            <a:r>
              <a:rPr lang="en-US" dirty="0"/>
              <a:t>Sin Patterns</a:t>
            </a:r>
          </a:p>
        </p:txBody>
      </p:sp>
    </p:spTree>
    <p:extLst>
      <p:ext uri="{BB962C8B-B14F-4D97-AF65-F5344CB8AC3E}">
        <p14:creationId xmlns:p14="http://schemas.microsoft.com/office/powerpoint/2010/main" val="981452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144" y="365760"/>
            <a:ext cx="8510015" cy="5047488"/>
          </a:xfrm>
        </p:spPr>
        <p:txBody>
          <a:bodyPr>
            <a:normAutofit/>
          </a:bodyPr>
          <a:lstStyle/>
          <a:p>
            <a:pPr marL="0" indent="0">
              <a:buNone/>
            </a:pPr>
            <a:r>
              <a:rPr lang="en-US" sz="3600" b="1" u="sng" dirty="0"/>
              <a:t>Symptoms of Good to god:</a:t>
            </a:r>
          </a:p>
          <a:p>
            <a:pPr marL="514350" indent="-514350">
              <a:buAutoNum type="arabicParenR"/>
            </a:pPr>
            <a:r>
              <a:rPr lang="en-US" dirty="0"/>
              <a:t>Sin Patterns</a:t>
            </a:r>
          </a:p>
          <a:p>
            <a:pPr marL="514350" indent="-514350">
              <a:buAutoNum type="arabicParenR"/>
            </a:pPr>
            <a:r>
              <a:rPr lang="en-US" dirty="0"/>
              <a:t>Inappropriate Emotional Response</a:t>
            </a:r>
          </a:p>
        </p:txBody>
      </p:sp>
    </p:spTree>
    <p:extLst>
      <p:ext uri="{BB962C8B-B14F-4D97-AF65-F5344CB8AC3E}">
        <p14:creationId xmlns:p14="http://schemas.microsoft.com/office/powerpoint/2010/main" val="5303583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ttle for Change" id="{3FA3666C-7C4C-6946-A104-7C097154E76B}" vid="{52B29EFF-FD96-004E-A4C2-732751D7B983}"/>
    </a:ext>
  </a:extLst>
</a:theme>
</file>

<file path=docProps/app.xml><?xml version="1.0" encoding="utf-8"?>
<Properties xmlns="http://schemas.openxmlformats.org/officeDocument/2006/extended-properties" xmlns:vt="http://schemas.openxmlformats.org/officeDocument/2006/docPropsVTypes">
  <Template>Office Theme</Template>
  <TotalTime>15</TotalTime>
  <Words>581</Words>
  <Application>Microsoft Macintosh PowerPoint</Application>
  <PresentationFormat>On-screen Show (4:3)</PresentationFormat>
  <Paragraphs>28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The Idol of Relationships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Jaques</dc:creator>
  <cp:lastModifiedBy>Nancy Jaques</cp:lastModifiedBy>
  <cp:revision>4</cp:revision>
  <dcterms:created xsi:type="dcterms:W3CDTF">2020-02-25T21:27:03Z</dcterms:created>
  <dcterms:modified xsi:type="dcterms:W3CDTF">2020-03-02T01:31:53Z</dcterms:modified>
</cp:coreProperties>
</file>