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80" r:id="rId5"/>
    <p:sldId id="281" r:id="rId6"/>
    <p:sldId id="260" r:id="rId7"/>
    <p:sldId id="282" r:id="rId8"/>
    <p:sldId id="290" r:id="rId9"/>
    <p:sldId id="285" r:id="rId10"/>
    <p:sldId id="286" r:id="rId11"/>
    <p:sldId id="261" r:id="rId12"/>
    <p:sldId id="287" r:id="rId13"/>
    <p:sldId id="262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4"/>
    <p:restoredTop sz="94705"/>
  </p:normalViewPr>
  <p:slideViewPr>
    <p:cSldViewPr snapToGrid="0" snapToObjects="1">
      <p:cViewPr varScale="1">
        <p:scale>
          <a:sx n="58" d="100"/>
          <a:sy n="58" d="100"/>
        </p:scale>
        <p:origin x="192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7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1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891E-0474-5E43-94AD-357B7DCABF63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D13A-E220-9248-8CFA-C1393A30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5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6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92" y="279400"/>
            <a:ext cx="8286008" cy="4533550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r>
              <a:rPr lang="en-US" sz="4700" b="1" dirty="0"/>
              <a:t>The Warning</a:t>
            </a:r>
          </a:p>
          <a:p>
            <a:pPr marL="457200" lvl="1" indent="0">
              <a:buNone/>
            </a:pPr>
            <a:endParaRPr lang="en-US" sz="4700" b="1" dirty="0"/>
          </a:p>
          <a:p>
            <a:pPr marL="457200" lvl="1" indent="0">
              <a:buNone/>
            </a:pPr>
            <a:r>
              <a:rPr lang="en-US" sz="4700" b="1" dirty="0"/>
              <a:t> </a:t>
            </a:r>
            <a:r>
              <a:rPr lang="en-US" sz="5500" dirty="0">
                <a:solidFill>
                  <a:srgbClr val="491A3A"/>
                </a:solidFill>
              </a:rPr>
              <a:t>Their idols are silver and gold,</a:t>
            </a:r>
            <a:br>
              <a:rPr lang="en-US" sz="5500" dirty="0">
                <a:solidFill>
                  <a:srgbClr val="491A3A"/>
                </a:solidFill>
              </a:rPr>
            </a:br>
            <a:r>
              <a:rPr lang="en-US" sz="5500" dirty="0">
                <a:solidFill>
                  <a:srgbClr val="491A3A"/>
                </a:solidFill>
              </a:rPr>
              <a:t>    the work of human hands.</a:t>
            </a:r>
            <a:br>
              <a:rPr lang="en-US" sz="5500" dirty="0">
                <a:solidFill>
                  <a:srgbClr val="491A3A"/>
                </a:solidFill>
              </a:rPr>
            </a:br>
            <a:r>
              <a:rPr lang="en-US" sz="5500" baseline="30000" dirty="0">
                <a:solidFill>
                  <a:srgbClr val="491A3A"/>
                </a:solidFill>
              </a:rPr>
              <a:t>5 </a:t>
            </a:r>
            <a:r>
              <a:rPr lang="en-US" sz="5500" dirty="0">
                <a:solidFill>
                  <a:srgbClr val="491A3A"/>
                </a:solidFill>
              </a:rPr>
              <a:t>They have mouths, but do not speak;</a:t>
            </a:r>
            <a:br>
              <a:rPr lang="en-US" sz="5500" dirty="0">
                <a:solidFill>
                  <a:srgbClr val="491A3A"/>
                </a:solidFill>
              </a:rPr>
            </a:br>
            <a:r>
              <a:rPr lang="en-US" sz="5500" dirty="0">
                <a:solidFill>
                  <a:srgbClr val="491A3A"/>
                </a:solidFill>
              </a:rPr>
              <a:t>    eyes, but do not see.</a:t>
            </a:r>
            <a:br>
              <a:rPr lang="en-US" sz="5500" dirty="0">
                <a:solidFill>
                  <a:srgbClr val="491A3A"/>
                </a:solidFill>
              </a:rPr>
            </a:br>
            <a:r>
              <a:rPr lang="en-US" sz="5500" baseline="30000" dirty="0">
                <a:solidFill>
                  <a:srgbClr val="491A3A"/>
                </a:solidFill>
              </a:rPr>
              <a:t>6 </a:t>
            </a:r>
            <a:r>
              <a:rPr lang="en-US" sz="5500" dirty="0">
                <a:solidFill>
                  <a:srgbClr val="491A3A"/>
                </a:solidFill>
              </a:rPr>
              <a:t>They have ears, but do not hear;</a:t>
            </a:r>
            <a:br>
              <a:rPr lang="en-US" sz="5500" dirty="0">
                <a:solidFill>
                  <a:srgbClr val="491A3A"/>
                </a:solidFill>
              </a:rPr>
            </a:br>
            <a:r>
              <a:rPr lang="en-US" sz="5500" dirty="0">
                <a:solidFill>
                  <a:srgbClr val="491A3A"/>
                </a:solidFill>
              </a:rPr>
              <a:t>    noses, but do not smell.</a:t>
            </a:r>
            <a:br>
              <a:rPr lang="en-US" sz="5500" dirty="0">
                <a:solidFill>
                  <a:srgbClr val="491A3A"/>
                </a:solidFill>
              </a:rPr>
            </a:br>
            <a:r>
              <a:rPr lang="en-US" sz="5500" baseline="30000" dirty="0">
                <a:solidFill>
                  <a:srgbClr val="491A3A"/>
                </a:solidFill>
              </a:rPr>
              <a:t>7 </a:t>
            </a:r>
            <a:r>
              <a:rPr lang="en-US" sz="5500" dirty="0">
                <a:solidFill>
                  <a:srgbClr val="491A3A"/>
                </a:solidFill>
              </a:rPr>
              <a:t>They have hands, but do not feel;</a:t>
            </a:r>
            <a:br>
              <a:rPr lang="en-US" sz="5500" dirty="0">
                <a:solidFill>
                  <a:srgbClr val="491A3A"/>
                </a:solidFill>
              </a:rPr>
            </a:br>
            <a:r>
              <a:rPr lang="en-US" sz="5500" dirty="0">
                <a:solidFill>
                  <a:srgbClr val="491A3A"/>
                </a:solidFill>
              </a:rPr>
              <a:t>    feet, but do not walk;</a:t>
            </a:r>
            <a:br>
              <a:rPr lang="en-US" sz="5500" dirty="0">
                <a:solidFill>
                  <a:srgbClr val="491A3A"/>
                </a:solidFill>
              </a:rPr>
            </a:br>
            <a:r>
              <a:rPr lang="en-US" sz="5500" dirty="0">
                <a:solidFill>
                  <a:srgbClr val="491A3A"/>
                </a:solidFill>
              </a:rPr>
              <a:t>    and they do not make a sound in their throat.</a:t>
            </a:r>
            <a:br>
              <a:rPr lang="en-US" sz="5500" dirty="0">
                <a:solidFill>
                  <a:srgbClr val="491A3A"/>
                </a:solidFill>
              </a:rPr>
            </a:br>
            <a:r>
              <a:rPr lang="en-US" sz="5500" baseline="30000" dirty="0">
                <a:solidFill>
                  <a:srgbClr val="491A3A"/>
                </a:solidFill>
              </a:rPr>
              <a:t>8</a:t>
            </a:r>
            <a:r>
              <a:rPr lang="en-US" sz="6700" baseline="30000" dirty="0">
                <a:solidFill>
                  <a:srgbClr val="491A3A"/>
                </a:solidFill>
              </a:rPr>
              <a:t> </a:t>
            </a:r>
            <a:r>
              <a:rPr lang="en-US" sz="6700" dirty="0">
                <a:solidFill>
                  <a:srgbClr val="491A3A"/>
                </a:solidFill>
              </a:rPr>
              <a:t>Those who make them become like them;</a:t>
            </a:r>
            <a:br>
              <a:rPr lang="en-US" sz="6700" dirty="0">
                <a:solidFill>
                  <a:srgbClr val="491A3A"/>
                </a:solidFill>
              </a:rPr>
            </a:br>
            <a:r>
              <a:rPr lang="en-US" sz="6700" dirty="0">
                <a:solidFill>
                  <a:srgbClr val="491A3A"/>
                </a:solidFill>
              </a:rPr>
              <a:t>    so do all who trust in them. </a:t>
            </a:r>
          </a:p>
          <a:p>
            <a:pPr marL="457200" lvl="1" indent="0">
              <a:buNone/>
            </a:pPr>
            <a:r>
              <a:rPr lang="en-US" sz="5600" dirty="0">
                <a:solidFill>
                  <a:srgbClr val="491A3A"/>
                </a:solidFill>
              </a:rPr>
              <a:t>					Psalms 115:4-8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dirty="0">
              <a:solidFill>
                <a:srgbClr val="491A3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91A3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91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93" y="436212"/>
            <a:ext cx="7932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MOVING AWAY FROM THE IDOL: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1. Recognize the Reality of the Idol:</a:t>
            </a:r>
          </a:p>
          <a:p>
            <a:pPr marL="0" indent="0">
              <a:buNone/>
            </a:pPr>
            <a:endParaRPr lang="en-US" sz="2400" dirty="0">
              <a:solidFill>
                <a:srgbClr val="491A3A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Promise and Threat: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</a:t>
            </a:r>
            <a:r>
              <a:rPr lang="en-US" sz="2400" i="1" dirty="0">
                <a:solidFill>
                  <a:srgbClr val="491A3A"/>
                </a:solidFill>
              </a:rPr>
              <a:t>Idols of the heart promise us things…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		If you worship me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</a:t>
            </a:r>
            <a:r>
              <a:rPr lang="en-US" sz="2400" i="1" dirty="0">
                <a:solidFill>
                  <a:srgbClr val="491A3A"/>
                </a:solidFill>
              </a:rPr>
              <a:t>Threaten us…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		If you don’t worship me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B49629-9A41-554C-A3CE-D99693960E13}"/>
              </a:ext>
            </a:extLst>
          </p:cNvPr>
          <p:cNvCxnSpPr>
            <a:cxnSpLocks/>
          </p:cNvCxnSpPr>
          <p:nvPr/>
        </p:nvCxnSpPr>
        <p:spPr>
          <a:xfrm>
            <a:off x="5775092" y="3101897"/>
            <a:ext cx="1963853" cy="0"/>
          </a:xfrm>
          <a:prstGeom prst="line">
            <a:avLst/>
          </a:prstGeom>
          <a:ln w="22225">
            <a:solidFill>
              <a:srgbClr val="491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CCF71-756F-964B-A09B-7F5BAF8FCEA2}"/>
              </a:ext>
            </a:extLst>
          </p:cNvPr>
          <p:cNvCxnSpPr>
            <a:cxnSpLocks/>
          </p:cNvCxnSpPr>
          <p:nvPr/>
        </p:nvCxnSpPr>
        <p:spPr>
          <a:xfrm>
            <a:off x="6531350" y="4012580"/>
            <a:ext cx="1963853" cy="0"/>
          </a:xfrm>
          <a:prstGeom prst="line">
            <a:avLst/>
          </a:prstGeom>
          <a:ln w="22225">
            <a:solidFill>
              <a:srgbClr val="491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6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93" y="436212"/>
            <a:ext cx="7932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MOVING AWAY FROM THE IDOL: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2. Questions to consider: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1. What do I daydream about?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2. What do I worry about?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3. What do I spend my money on?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4. How do I respond to frustration?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5. Do I avoid such questions?</a:t>
            </a:r>
          </a:p>
        </p:txBody>
      </p:sp>
    </p:spTree>
    <p:extLst>
      <p:ext uri="{BB962C8B-B14F-4D97-AF65-F5344CB8AC3E}">
        <p14:creationId xmlns:p14="http://schemas.microsoft.com/office/powerpoint/2010/main" val="344637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90" y="1149890"/>
            <a:ext cx="7932716" cy="2351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The kingdom of heaven is like a treasure hidden in a field, which a man found and covered up. Then </a:t>
            </a:r>
            <a:r>
              <a:rPr lang="en-US" u="sng" dirty="0">
                <a:solidFill>
                  <a:srgbClr val="491A3A"/>
                </a:solidFill>
              </a:rPr>
              <a:t>in his joy </a:t>
            </a:r>
            <a:r>
              <a:rPr lang="en-US" dirty="0">
                <a:solidFill>
                  <a:srgbClr val="491A3A"/>
                </a:solidFill>
              </a:rPr>
              <a:t>he goes and sells all that he has and buys that field.</a:t>
            </a: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491A3A"/>
                </a:solidFill>
              </a:rPr>
              <a:t>Matthew 13:44</a:t>
            </a:r>
          </a:p>
        </p:txBody>
      </p:sp>
    </p:spTree>
    <p:extLst>
      <p:ext uri="{BB962C8B-B14F-4D97-AF65-F5344CB8AC3E}">
        <p14:creationId xmlns:p14="http://schemas.microsoft.com/office/powerpoint/2010/main" val="233638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93" y="436212"/>
            <a:ext cx="7932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MOVING AWAY FROM THE IDOL: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3. Rejoice and Repent: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Satisfy us in the morning with your faithful love so that we may shout with joy and be glad all our days.</a:t>
            </a:r>
          </a:p>
          <a:p>
            <a:pPr marL="0" indent="0">
              <a:buNone/>
            </a:pPr>
            <a:endParaRPr lang="en-US" sz="2400" dirty="0">
              <a:solidFill>
                <a:srgbClr val="491A3A"/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491A3A"/>
                </a:solidFill>
              </a:rPr>
              <a:t>Psalm 90:14</a:t>
            </a:r>
          </a:p>
          <a:p>
            <a:pPr marL="0" indent="0">
              <a:buNone/>
            </a:pPr>
            <a:endParaRPr lang="en-US" sz="2400" dirty="0">
              <a:solidFill>
                <a:srgbClr val="491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1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93" y="436212"/>
            <a:ext cx="7932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MOVING AWAY FROM THE IDOL: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3. Rejoice and Repent: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Let the thief no longer steal, but rather let him labor, doing honest work with his own hands, so that he may have something to share with anyone in need. </a:t>
            </a:r>
          </a:p>
          <a:p>
            <a:pPr marL="0" indent="0">
              <a:buNone/>
            </a:pPr>
            <a:endParaRPr lang="en-US" sz="2400" dirty="0">
              <a:solidFill>
                <a:srgbClr val="491A3A"/>
              </a:solidFill>
            </a:endParaRPr>
          </a:p>
          <a:p>
            <a:pPr marL="0" indent="0" algn="r">
              <a:buNone/>
            </a:pPr>
            <a:r>
              <a:rPr lang="en-US" sz="2400" dirty="0">
                <a:solidFill>
                  <a:srgbClr val="491A3A"/>
                </a:solidFill>
              </a:rPr>
              <a:t>Ephesians 4:28</a:t>
            </a:r>
          </a:p>
          <a:p>
            <a:pPr marL="0" indent="0">
              <a:buNone/>
            </a:pPr>
            <a:endParaRPr lang="en-US" sz="2400" dirty="0">
              <a:solidFill>
                <a:srgbClr val="491A3A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491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2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491A3A"/>
                </a:solidFill>
              </a:rPr>
              <a:t>The Idol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491A3A"/>
                </a:solidFill>
              </a:rPr>
              <a:t>Luke 12:13-21</a:t>
            </a:r>
          </a:p>
        </p:txBody>
      </p:sp>
    </p:spTree>
    <p:extLst>
      <p:ext uri="{BB962C8B-B14F-4D97-AF65-F5344CB8AC3E}">
        <p14:creationId xmlns:p14="http://schemas.microsoft.com/office/powerpoint/2010/main" val="11517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697470"/>
            <a:ext cx="7708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Someone in the crowd said to him, “Teacher, tell my brother to divide the inheritance with me.” </a:t>
            </a:r>
            <a:r>
              <a:rPr lang="en-US" baseline="30000" dirty="0">
                <a:solidFill>
                  <a:srgbClr val="491A3A"/>
                </a:solidFill>
              </a:rPr>
              <a:t>14 </a:t>
            </a:r>
            <a:r>
              <a:rPr lang="en-US" dirty="0">
                <a:solidFill>
                  <a:srgbClr val="491A3A"/>
                </a:solidFill>
              </a:rPr>
              <a:t>But he said to him, “Man, who made me a judge or arbitrator over you?” </a:t>
            </a:r>
            <a:r>
              <a:rPr lang="en-US" baseline="30000" dirty="0">
                <a:solidFill>
                  <a:srgbClr val="491A3A"/>
                </a:solidFill>
              </a:rPr>
              <a:t>15 </a:t>
            </a:r>
            <a:r>
              <a:rPr lang="en-US" dirty="0">
                <a:solidFill>
                  <a:srgbClr val="491A3A"/>
                </a:solidFill>
              </a:rPr>
              <a:t>And he said to them, “Take care, and be on your guard against all covetousness, for one's life does not consist in the abundance of his possessions.”</a:t>
            </a:r>
            <a:r>
              <a:rPr lang="en-US" b="1" dirty="0"/>
              <a:t> </a:t>
            </a:r>
            <a:r>
              <a:rPr lang="en-US" sz="3200" dirty="0"/>
              <a:t>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491A3A"/>
                </a:solidFill>
              </a:rPr>
              <a:t>Luke 12:13-21</a:t>
            </a:r>
          </a:p>
        </p:txBody>
      </p:sp>
    </p:spTree>
    <p:extLst>
      <p:ext uri="{BB962C8B-B14F-4D97-AF65-F5344CB8AC3E}">
        <p14:creationId xmlns:p14="http://schemas.microsoft.com/office/powerpoint/2010/main" val="123986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506970"/>
            <a:ext cx="77089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aseline="30000" dirty="0">
                <a:solidFill>
                  <a:srgbClr val="491A3A"/>
                </a:solidFill>
              </a:rPr>
              <a:t>16 </a:t>
            </a:r>
            <a:r>
              <a:rPr lang="en-US" dirty="0">
                <a:solidFill>
                  <a:srgbClr val="491A3A"/>
                </a:solidFill>
              </a:rPr>
              <a:t>And he told them a parable, saying, “The land of a rich man produced plentifully, </a:t>
            </a:r>
            <a:r>
              <a:rPr lang="en-US" baseline="30000" dirty="0">
                <a:solidFill>
                  <a:srgbClr val="491A3A"/>
                </a:solidFill>
              </a:rPr>
              <a:t>17 </a:t>
            </a:r>
            <a:r>
              <a:rPr lang="en-US" dirty="0">
                <a:solidFill>
                  <a:srgbClr val="491A3A"/>
                </a:solidFill>
              </a:rPr>
              <a:t>and he thought to himself, ‘What shall I do, for I have nowhere to store my crops?’ </a:t>
            </a:r>
            <a:r>
              <a:rPr lang="en-US" baseline="30000" dirty="0">
                <a:solidFill>
                  <a:srgbClr val="491A3A"/>
                </a:solidFill>
              </a:rPr>
              <a:t>18 </a:t>
            </a:r>
            <a:r>
              <a:rPr lang="en-US" dirty="0">
                <a:solidFill>
                  <a:srgbClr val="491A3A"/>
                </a:solidFill>
              </a:rPr>
              <a:t>And he said, ‘I will do this: I will tear down my barns and build larger ones, and there I will store all my grain and my goods. </a:t>
            </a:r>
            <a:r>
              <a:rPr lang="en-US" baseline="30000" dirty="0">
                <a:solidFill>
                  <a:srgbClr val="491A3A"/>
                </a:solidFill>
              </a:rPr>
              <a:t>19 </a:t>
            </a:r>
            <a:r>
              <a:rPr lang="en-US" dirty="0">
                <a:solidFill>
                  <a:srgbClr val="491A3A"/>
                </a:solidFill>
              </a:rPr>
              <a:t>And I will say to my soul, “Soul, you have ample goods laid up for many years; relax, eat, drink, be merry.”’ </a:t>
            </a:r>
            <a:r>
              <a:rPr lang="en-US" baseline="30000" dirty="0">
                <a:solidFill>
                  <a:srgbClr val="491A3A"/>
                </a:solidFill>
              </a:rPr>
              <a:t>20 </a:t>
            </a:r>
            <a:r>
              <a:rPr lang="en-US" dirty="0">
                <a:solidFill>
                  <a:srgbClr val="491A3A"/>
                </a:solidFill>
              </a:rPr>
              <a:t>But God said to him, ‘Fool! This night your soul is required of you, and the things you have prepared, whose will they be?’ </a:t>
            </a:r>
            <a:r>
              <a:rPr lang="en-US" baseline="30000" dirty="0">
                <a:solidFill>
                  <a:srgbClr val="491A3A"/>
                </a:solidFill>
              </a:rPr>
              <a:t>21 </a:t>
            </a:r>
            <a:r>
              <a:rPr lang="en-US" dirty="0">
                <a:solidFill>
                  <a:srgbClr val="491A3A"/>
                </a:solidFill>
              </a:rPr>
              <a:t>So is the one who lays up treasure for himself and is not rich toward God.” </a:t>
            </a:r>
            <a:r>
              <a:rPr lang="en-US" b="1" dirty="0"/>
              <a:t> </a:t>
            </a:r>
            <a:r>
              <a:rPr lang="en-US" sz="3200" dirty="0"/>
              <a:t>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491A3A"/>
                </a:solidFill>
              </a:rPr>
              <a:t>Luke 12:13-21</a:t>
            </a:r>
          </a:p>
        </p:txBody>
      </p:sp>
    </p:spTree>
    <p:extLst>
      <p:ext uri="{BB962C8B-B14F-4D97-AF65-F5344CB8AC3E}">
        <p14:creationId xmlns:p14="http://schemas.microsoft.com/office/powerpoint/2010/main" val="94990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697470"/>
            <a:ext cx="7708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Someone in the crowd said to him, “Teacher, tell my brother to divide the inheritance with me.” </a:t>
            </a:r>
            <a:r>
              <a:rPr lang="en-US" baseline="30000" dirty="0">
                <a:solidFill>
                  <a:srgbClr val="491A3A"/>
                </a:solidFill>
              </a:rPr>
              <a:t>14 </a:t>
            </a:r>
            <a:r>
              <a:rPr lang="en-US" dirty="0">
                <a:solidFill>
                  <a:srgbClr val="491A3A"/>
                </a:solidFill>
              </a:rPr>
              <a:t>But he said to him, “Man, who made me a judge or arbitrator over you?” </a:t>
            </a:r>
            <a:r>
              <a:rPr lang="en-US" baseline="30000" dirty="0">
                <a:solidFill>
                  <a:srgbClr val="491A3A"/>
                </a:solidFill>
              </a:rPr>
              <a:t>15 </a:t>
            </a:r>
            <a:r>
              <a:rPr lang="en-US" dirty="0">
                <a:solidFill>
                  <a:srgbClr val="491A3A"/>
                </a:solidFill>
              </a:rPr>
              <a:t>And he said to them, “Take care, and be on your guard against all covetousness, for one's life does not consist in the abundance of his possessions.”</a:t>
            </a:r>
            <a:r>
              <a:rPr lang="en-US" b="1" dirty="0"/>
              <a:t> </a:t>
            </a:r>
            <a:r>
              <a:rPr lang="en-US" sz="3200" dirty="0"/>
              <a:t>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491A3A"/>
                </a:solidFill>
              </a:rPr>
              <a:t>Luke 12:13-15</a:t>
            </a:r>
          </a:p>
        </p:txBody>
      </p:sp>
    </p:spTree>
    <p:extLst>
      <p:ext uri="{BB962C8B-B14F-4D97-AF65-F5344CB8AC3E}">
        <p14:creationId xmlns:p14="http://schemas.microsoft.com/office/powerpoint/2010/main" val="6265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085" y="471214"/>
            <a:ext cx="81986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491A3A"/>
                </a:solidFill>
              </a:rPr>
              <a:t>Signs:</a:t>
            </a:r>
          </a:p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And he told them a parable, saying, “The land of a rich man produced plentifully, </a:t>
            </a:r>
            <a:r>
              <a:rPr lang="en-US" baseline="30000" dirty="0">
                <a:solidFill>
                  <a:srgbClr val="491A3A"/>
                </a:solidFill>
              </a:rPr>
              <a:t>17 </a:t>
            </a:r>
            <a:r>
              <a:rPr lang="en-US" dirty="0">
                <a:solidFill>
                  <a:srgbClr val="491A3A"/>
                </a:solidFill>
              </a:rPr>
              <a:t>and he thought to himself, ‘What shall I do, for I have nowhere to store my crops?’    			Luke 12:16-17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491A3A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491A3A"/>
                </a:solidFill>
              </a:rPr>
              <a:t>God’s gifts are seen primarily for selfish gain. 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491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4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93" y="448912"/>
            <a:ext cx="7932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491A3A"/>
                </a:solidFill>
              </a:rPr>
              <a:t>Signs:</a:t>
            </a:r>
          </a:p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And he said, ‘I will do this: I will tear down my barns and build larger ones, and there I will store all my grain and my goods. </a:t>
            </a:r>
            <a:r>
              <a:rPr lang="en-US" baseline="30000" dirty="0">
                <a:solidFill>
                  <a:srgbClr val="491A3A"/>
                </a:solidFill>
              </a:rPr>
              <a:t>19 </a:t>
            </a:r>
            <a:r>
              <a:rPr lang="en-US" dirty="0">
                <a:solidFill>
                  <a:srgbClr val="491A3A"/>
                </a:solidFill>
              </a:rPr>
              <a:t>And I will say to my soul, “Soul, you have ample goods laid up for many years; relax, eat, drink, be merry.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491A3A"/>
                </a:solidFill>
              </a:rPr>
              <a:t>2. False Security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491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3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93" y="448912"/>
            <a:ext cx="7932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491A3A"/>
                </a:solidFill>
              </a:rPr>
              <a:t>Signs: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91A3A"/>
                </a:solidFill>
              </a:rPr>
              <a:t>1. God’s gifts are seen primarily for selfish gain.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491A3A"/>
                </a:solidFill>
              </a:rPr>
              <a:t>2. False Security</a:t>
            </a:r>
          </a:p>
          <a:p>
            <a:pPr marL="0" indent="0">
              <a:buNone/>
            </a:pPr>
            <a:r>
              <a:rPr lang="en-US" baseline="30000" dirty="0">
                <a:solidFill>
                  <a:srgbClr val="491A3A"/>
                </a:solidFill>
              </a:rPr>
              <a:t>22 </a:t>
            </a:r>
            <a:r>
              <a:rPr lang="en-US" dirty="0">
                <a:solidFill>
                  <a:srgbClr val="491A3A"/>
                </a:solidFill>
              </a:rPr>
              <a:t>And he said to his disciples, “Therefore I tell you, do not be anxious about your life, what you will eat, nor about your body, what you will put on. </a:t>
            </a:r>
            <a:r>
              <a:rPr lang="en-US" baseline="30000" dirty="0">
                <a:solidFill>
                  <a:srgbClr val="491A3A"/>
                </a:solidFill>
              </a:rPr>
              <a:t>23 </a:t>
            </a:r>
            <a:r>
              <a:rPr lang="en-US" dirty="0">
                <a:solidFill>
                  <a:srgbClr val="491A3A"/>
                </a:solidFill>
              </a:rPr>
              <a:t>For life is more than food, and the body more than clothing. 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491A3A"/>
                </a:solidFill>
              </a:rPr>
              <a:t>Luke 12:22-23</a:t>
            </a:r>
          </a:p>
          <a:p>
            <a:pPr marL="0" indent="0">
              <a:buNone/>
            </a:pPr>
            <a:endParaRPr lang="en-US" sz="3200" dirty="0">
              <a:solidFill>
                <a:srgbClr val="491A3A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rgbClr val="491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92" y="461612"/>
            <a:ext cx="8209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Signs: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1A3A"/>
                </a:solidFill>
              </a:rPr>
              <a:t>God’s gifts are seen primarily for selfish gain.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1A3A"/>
                </a:solidFill>
              </a:rPr>
              <a:t>False Security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491A3A"/>
                </a:solidFill>
              </a:rPr>
              <a:t>Not generous</a:t>
            </a: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But God said to him, ‘Fool! This night your soul is required of you, and the things you have prepared, whose will they be?’ </a:t>
            </a:r>
            <a:r>
              <a:rPr lang="en-US" baseline="30000" dirty="0">
                <a:solidFill>
                  <a:srgbClr val="491A3A"/>
                </a:solidFill>
              </a:rPr>
              <a:t>21 </a:t>
            </a:r>
            <a:r>
              <a:rPr lang="en-US" dirty="0">
                <a:solidFill>
                  <a:srgbClr val="491A3A"/>
                </a:solidFill>
              </a:rPr>
              <a:t>So is the one who lays up treasure for himself and is not rich toward God.”</a:t>
            </a:r>
          </a:p>
          <a:p>
            <a:pPr marL="0" indent="0">
              <a:buNone/>
            </a:pPr>
            <a:r>
              <a:rPr lang="en-US" dirty="0">
                <a:solidFill>
                  <a:srgbClr val="491A3A"/>
                </a:solidFill>
              </a:rPr>
              <a:t>						Luke 12:20-21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dirty="0">
              <a:solidFill>
                <a:srgbClr val="491A3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91A3A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91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4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ttle for Change" id="{3FA3666C-7C4C-6946-A104-7C097154E76B}" vid="{52B29EFF-FD96-004E-A4C2-732751D7B9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1025</Words>
  <Application>Microsoft Macintosh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The Idol of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Jaques</dc:creator>
  <cp:lastModifiedBy>Nancy Jaques</cp:lastModifiedBy>
  <cp:revision>8</cp:revision>
  <dcterms:created xsi:type="dcterms:W3CDTF">2020-03-07T03:26:29Z</dcterms:created>
  <dcterms:modified xsi:type="dcterms:W3CDTF">2020-03-07T16:59:49Z</dcterms:modified>
</cp:coreProperties>
</file>