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86" r:id="rId7"/>
    <p:sldId id="280" r:id="rId8"/>
    <p:sldId id="261" r:id="rId9"/>
    <p:sldId id="281" r:id="rId10"/>
    <p:sldId id="282" r:id="rId11"/>
    <p:sldId id="262" r:id="rId12"/>
    <p:sldId id="263" r:id="rId13"/>
    <p:sldId id="283" r:id="rId14"/>
    <p:sldId id="284" r:id="rId15"/>
    <p:sldId id="264" r:id="rId16"/>
    <p:sldId id="285" r:id="rId17"/>
    <p:sldId id="265"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1A3A"/>
    <a:srgbClr val="A37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7"/>
    <p:restoredTop sz="94705"/>
  </p:normalViewPr>
  <p:slideViewPr>
    <p:cSldViewPr snapToGrid="0" snapToObjects="1">
      <p:cViewPr varScale="1">
        <p:scale>
          <a:sx n="115" d="100"/>
          <a:sy n="115" d="100"/>
        </p:scale>
        <p:origin x="9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2/22/20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2/22/20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2/22/20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2/22/20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2/22/20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2/22/20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2/22/20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142"/>
          </a:xfrm>
          <a:prstGeom prst="rect">
            <a:avLst/>
          </a:prstGeom>
        </p:spPr>
      </p:pic>
    </p:spTree>
    <p:extLst>
      <p:ext uri="{BB962C8B-B14F-4D97-AF65-F5344CB8AC3E}">
        <p14:creationId xmlns:p14="http://schemas.microsoft.com/office/powerpoint/2010/main" val="18104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028" y="747132"/>
            <a:ext cx="6822519" cy="3728184"/>
          </a:xfrm>
        </p:spPr>
        <p:txBody>
          <a:bodyPr>
            <a:normAutofit/>
          </a:bodyPr>
          <a:lstStyle/>
          <a:p>
            <a:pPr marL="0" indent="0">
              <a:buNone/>
            </a:pPr>
            <a:r>
              <a:rPr lang="en-US" dirty="0">
                <a:solidFill>
                  <a:srgbClr val="491A3A"/>
                </a:solidFill>
              </a:rPr>
              <a:t>2. What worldliness is…</a:t>
            </a:r>
          </a:p>
          <a:p>
            <a:pPr marL="0" indent="0" algn="ctr">
              <a:buNone/>
            </a:pPr>
            <a:r>
              <a:rPr lang="en-US" dirty="0">
                <a:solidFill>
                  <a:srgbClr val="491A3A"/>
                </a:solidFill>
              </a:rPr>
              <a:t>Love…For all that is in the world…</a:t>
            </a:r>
          </a:p>
          <a:p>
            <a:pPr marL="0" indent="0">
              <a:buNone/>
            </a:pPr>
            <a:endParaRPr lang="en-US" dirty="0">
              <a:solidFill>
                <a:srgbClr val="491A3A"/>
              </a:solidFill>
            </a:endParaRPr>
          </a:p>
          <a:p>
            <a:pPr marL="0" indent="0">
              <a:buNone/>
            </a:pPr>
            <a:r>
              <a:rPr lang="en-US" dirty="0">
                <a:solidFill>
                  <a:srgbClr val="491A3A"/>
                </a:solidFill>
              </a:rPr>
              <a:t>—the desires of the flesh and the desires of the eyes and pride of life—is not from the Father but is from the world. </a:t>
            </a:r>
          </a:p>
          <a:p>
            <a:pPr marL="0" indent="0" algn="r">
              <a:buNone/>
            </a:pPr>
            <a:r>
              <a:rPr lang="en-US" dirty="0">
                <a:solidFill>
                  <a:srgbClr val="491A3A"/>
                </a:solidFill>
              </a:rPr>
              <a:t>1 John 2:15-16</a:t>
            </a:r>
          </a:p>
          <a:p>
            <a:pPr marL="0" indent="0" algn="r">
              <a:buNone/>
            </a:pPr>
            <a:endParaRPr lang="en-US" dirty="0">
              <a:solidFill>
                <a:srgbClr val="491A3A"/>
              </a:solidFill>
            </a:endParaRPr>
          </a:p>
        </p:txBody>
      </p:sp>
    </p:spTree>
    <p:extLst>
      <p:ext uri="{BB962C8B-B14F-4D97-AF65-F5344CB8AC3E}">
        <p14:creationId xmlns:p14="http://schemas.microsoft.com/office/powerpoint/2010/main" val="764237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442" y="793051"/>
            <a:ext cx="6886529" cy="4351338"/>
          </a:xfrm>
        </p:spPr>
        <p:txBody>
          <a:bodyPr>
            <a:normAutofit/>
          </a:bodyPr>
          <a:lstStyle/>
          <a:p>
            <a:pPr marL="0" indent="0">
              <a:buNone/>
            </a:pPr>
            <a:r>
              <a:rPr lang="en-US" dirty="0">
                <a:solidFill>
                  <a:srgbClr val="491A3A"/>
                </a:solidFill>
              </a:rPr>
              <a:t>“The devil’s primary stratagem to draw the human soul and society into ruin is to use deceptive ideas that play to disordered desires that are normalized in a sinful society.”</a:t>
            </a:r>
          </a:p>
          <a:p>
            <a:pPr marL="0" indent="0" algn="r">
              <a:buNone/>
            </a:pPr>
            <a:r>
              <a:rPr lang="en-US" b="1" dirty="0"/>
              <a:t> </a:t>
            </a:r>
            <a:r>
              <a:rPr lang="en-US" dirty="0">
                <a:solidFill>
                  <a:srgbClr val="491A3A"/>
                </a:solidFill>
              </a:rPr>
              <a:t>John Mark Comer</a:t>
            </a:r>
          </a:p>
        </p:txBody>
      </p:sp>
    </p:spTree>
    <p:extLst>
      <p:ext uri="{BB962C8B-B14F-4D97-AF65-F5344CB8AC3E}">
        <p14:creationId xmlns:p14="http://schemas.microsoft.com/office/powerpoint/2010/main" val="233638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a:bodyPr>
          <a:lstStyle/>
          <a:p>
            <a:pPr marL="0" indent="0">
              <a:buNone/>
            </a:pPr>
            <a:r>
              <a:rPr lang="en-US" dirty="0" err="1">
                <a:solidFill>
                  <a:srgbClr val="491A3A"/>
                </a:solidFill>
              </a:rPr>
              <a:t>Epidesires</a:t>
            </a:r>
            <a:r>
              <a:rPr lang="en-US" dirty="0">
                <a:solidFill>
                  <a:srgbClr val="491A3A"/>
                </a:solidFill>
              </a:rPr>
              <a:t>:</a:t>
            </a:r>
          </a:p>
          <a:p>
            <a:pPr marL="0" indent="0">
              <a:buNone/>
            </a:pPr>
            <a:r>
              <a:rPr lang="en-US" dirty="0">
                <a:solidFill>
                  <a:srgbClr val="491A3A"/>
                </a:solidFill>
              </a:rPr>
              <a:t>A. Desires of the flesh.</a:t>
            </a:r>
          </a:p>
        </p:txBody>
      </p:sp>
    </p:spTree>
    <p:extLst>
      <p:ext uri="{BB962C8B-B14F-4D97-AF65-F5344CB8AC3E}">
        <p14:creationId xmlns:p14="http://schemas.microsoft.com/office/powerpoint/2010/main" val="242166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a:bodyPr>
          <a:lstStyle/>
          <a:p>
            <a:pPr marL="0" indent="0">
              <a:buNone/>
            </a:pPr>
            <a:r>
              <a:rPr lang="en-US" dirty="0" err="1">
                <a:solidFill>
                  <a:srgbClr val="491A3A"/>
                </a:solidFill>
              </a:rPr>
              <a:t>Epidesires</a:t>
            </a:r>
            <a:r>
              <a:rPr lang="en-US" dirty="0">
                <a:solidFill>
                  <a:srgbClr val="491A3A"/>
                </a:solidFill>
              </a:rPr>
              <a:t>:</a:t>
            </a:r>
          </a:p>
          <a:p>
            <a:pPr marL="514350" indent="-514350">
              <a:buAutoNum type="alphaUcPeriod"/>
            </a:pPr>
            <a:r>
              <a:rPr lang="en-US" sz="2000" dirty="0">
                <a:solidFill>
                  <a:srgbClr val="491A3A"/>
                </a:solidFill>
              </a:rPr>
              <a:t>Desires of the Flesh.</a:t>
            </a:r>
          </a:p>
          <a:p>
            <a:pPr marL="514350" indent="-514350">
              <a:buAutoNum type="alphaUcPeriod"/>
            </a:pPr>
            <a:r>
              <a:rPr lang="en-US" dirty="0">
                <a:solidFill>
                  <a:srgbClr val="491A3A"/>
                </a:solidFill>
              </a:rPr>
              <a:t>Desires of the Eyes.</a:t>
            </a:r>
          </a:p>
        </p:txBody>
      </p:sp>
    </p:spTree>
    <p:extLst>
      <p:ext uri="{BB962C8B-B14F-4D97-AF65-F5344CB8AC3E}">
        <p14:creationId xmlns:p14="http://schemas.microsoft.com/office/powerpoint/2010/main" val="54597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a:bodyPr>
          <a:lstStyle/>
          <a:p>
            <a:pPr marL="0" indent="0">
              <a:buNone/>
            </a:pPr>
            <a:r>
              <a:rPr lang="en-US" dirty="0" err="1">
                <a:solidFill>
                  <a:srgbClr val="491A3A"/>
                </a:solidFill>
              </a:rPr>
              <a:t>Epidesires</a:t>
            </a:r>
            <a:r>
              <a:rPr lang="en-US" dirty="0">
                <a:solidFill>
                  <a:srgbClr val="491A3A"/>
                </a:solidFill>
              </a:rPr>
              <a:t>:</a:t>
            </a:r>
          </a:p>
          <a:p>
            <a:pPr marL="514350" indent="-514350">
              <a:buAutoNum type="alphaUcPeriod"/>
            </a:pPr>
            <a:r>
              <a:rPr lang="en-US" sz="2000" dirty="0">
                <a:solidFill>
                  <a:srgbClr val="491A3A"/>
                </a:solidFill>
              </a:rPr>
              <a:t>Desires of the Flesh.</a:t>
            </a:r>
          </a:p>
          <a:p>
            <a:pPr marL="514350" indent="-514350">
              <a:buAutoNum type="alphaUcPeriod"/>
            </a:pPr>
            <a:r>
              <a:rPr lang="en-US" sz="2000" dirty="0">
                <a:solidFill>
                  <a:srgbClr val="491A3A"/>
                </a:solidFill>
              </a:rPr>
              <a:t>Desires of the Eyes.</a:t>
            </a:r>
          </a:p>
          <a:p>
            <a:pPr marL="514350" indent="-514350">
              <a:buAutoNum type="alphaUcPeriod"/>
            </a:pPr>
            <a:r>
              <a:rPr lang="en-US" dirty="0">
                <a:solidFill>
                  <a:srgbClr val="491A3A"/>
                </a:solidFill>
              </a:rPr>
              <a:t>Pride of Life.</a:t>
            </a:r>
          </a:p>
        </p:txBody>
      </p:sp>
    </p:spTree>
    <p:extLst>
      <p:ext uri="{BB962C8B-B14F-4D97-AF65-F5344CB8AC3E}">
        <p14:creationId xmlns:p14="http://schemas.microsoft.com/office/powerpoint/2010/main" val="341064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a:bodyPr>
          <a:lstStyle/>
          <a:p>
            <a:pPr marL="0" indent="0">
              <a:buNone/>
            </a:pPr>
            <a:r>
              <a:rPr lang="en-US" dirty="0">
                <a:solidFill>
                  <a:srgbClr val="491A3A"/>
                </a:solidFill>
              </a:rPr>
              <a:t>3. How Do We Escape This?</a:t>
            </a:r>
          </a:p>
          <a:p>
            <a:pPr marL="0" indent="0">
              <a:buNone/>
            </a:pPr>
            <a:endParaRPr lang="en-US" dirty="0">
              <a:solidFill>
                <a:srgbClr val="491A3A"/>
              </a:solidFill>
            </a:endParaRPr>
          </a:p>
        </p:txBody>
      </p:sp>
    </p:spTree>
    <p:extLst>
      <p:ext uri="{BB962C8B-B14F-4D97-AF65-F5344CB8AC3E}">
        <p14:creationId xmlns:p14="http://schemas.microsoft.com/office/powerpoint/2010/main" val="307222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fontScale="92500"/>
          </a:bodyPr>
          <a:lstStyle/>
          <a:p>
            <a:pPr marL="0" indent="0">
              <a:buNone/>
            </a:pPr>
            <a:r>
              <a:rPr lang="en-US" dirty="0">
                <a:solidFill>
                  <a:srgbClr val="491A3A"/>
                </a:solidFill>
              </a:rPr>
              <a:t>3. How Do We Escape This?</a:t>
            </a:r>
          </a:p>
          <a:p>
            <a:pPr marL="0" indent="0">
              <a:buNone/>
            </a:pPr>
            <a:r>
              <a:rPr lang="en-US" sz="2600" dirty="0">
                <a:solidFill>
                  <a:srgbClr val="491A3A"/>
                </a:solidFill>
              </a:rPr>
              <a:t>An alarming number of Christians are very prone to viewing their faith largely as a volunteer enterprise. They pick and choose which values they wish to adopt from Scripture and which they will adopt from the dominate culture. This syncretistic approach to faith is only possible because of the unexamined assumption that we are in charge of our doctrine, dogma, and morals rather than God. Much of its appeal lies in the ability to blend in with the surrounding culture, minimize our discomfort, and still hold onto the illusion of being Christian-like in one’s behavior.” </a:t>
            </a:r>
          </a:p>
          <a:p>
            <a:pPr marL="0" indent="0">
              <a:buNone/>
            </a:pPr>
            <a:r>
              <a:rPr lang="en-US" sz="2600" dirty="0">
                <a:solidFill>
                  <a:srgbClr val="491A3A"/>
                </a:solidFill>
              </a:rPr>
              <a:t>David </a:t>
            </a:r>
            <a:r>
              <a:rPr lang="en-US" sz="2600" dirty="0" err="1">
                <a:solidFill>
                  <a:srgbClr val="491A3A"/>
                </a:solidFill>
              </a:rPr>
              <a:t>Takle</a:t>
            </a:r>
            <a:r>
              <a:rPr lang="en-US" sz="2600" dirty="0">
                <a:solidFill>
                  <a:srgbClr val="491A3A"/>
                </a:solidFill>
              </a:rPr>
              <a:t> “Truth About Lies and The Lies About Truth”</a:t>
            </a:r>
          </a:p>
          <a:p>
            <a:pPr marL="0" indent="0">
              <a:buNone/>
            </a:pPr>
            <a:endParaRPr lang="en-US" dirty="0">
              <a:solidFill>
                <a:srgbClr val="491A3A"/>
              </a:solidFill>
            </a:endParaRPr>
          </a:p>
        </p:txBody>
      </p:sp>
    </p:spTree>
    <p:extLst>
      <p:ext uri="{BB962C8B-B14F-4D97-AF65-F5344CB8AC3E}">
        <p14:creationId xmlns:p14="http://schemas.microsoft.com/office/powerpoint/2010/main" val="3242885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810" y="1473275"/>
            <a:ext cx="6264958" cy="4351338"/>
          </a:xfrm>
        </p:spPr>
        <p:txBody>
          <a:bodyPr>
            <a:normAutofit/>
          </a:bodyPr>
          <a:lstStyle/>
          <a:p>
            <a:pPr marL="0" indent="0">
              <a:buNone/>
            </a:pPr>
            <a:r>
              <a:rPr lang="en-US" dirty="0">
                <a:solidFill>
                  <a:srgbClr val="491A3A"/>
                </a:solidFill>
              </a:rPr>
              <a:t>Little children, keep yourselves from idols. </a:t>
            </a:r>
          </a:p>
          <a:p>
            <a:pPr marL="0" indent="0" algn="r">
              <a:buNone/>
            </a:pPr>
            <a:r>
              <a:rPr lang="en-US" dirty="0">
                <a:solidFill>
                  <a:srgbClr val="491A3A"/>
                </a:solidFill>
              </a:rPr>
              <a:t>1 John 5:21</a:t>
            </a:r>
          </a:p>
          <a:p>
            <a:pPr marL="0" indent="0">
              <a:buNone/>
            </a:pPr>
            <a:endParaRPr lang="en-US" dirty="0">
              <a:solidFill>
                <a:srgbClr val="491A3A"/>
              </a:solidFill>
            </a:endParaRPr>
          </a:p>
        </p:txBody>
      </p:sp>
    </p:spTree>
    <p:extLst>
      <p:ext uri="{BB962C8B-B14F-4D97-AF65-F5344CB8AC3E}">
        <p14:creationId xmlns:p14="http://schemas.microsoft.com/office/powerpoint/2010/main" val="85907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792472"/>
            <a:ext cx="7932716" cy="4351338"/>
          </a:xfrm>
        </p:spPr>
        <p:txBody>
          <a:bodyPr>
            <a:normAutofit/>
          </a:bodyPr>
          <a:lstStyle/>
          <a:p>
            <a:r>
              <a:rPr lang="en-US" dirty="0">
                <a:solidFill>
                  <a:srgbClr val="491A3A"/>
                </a:solidFill>
              </a:rPr>
              <a:t>How have you used your time?</a:t>
            </a:r>
          </a:p>
          <a:p>
            <a:r>
              <a:rPr lang="en-US" dirty="0">
                <a:solidFill>
                  <a:srgbClr val="491A3A"/>
                </a:solidFill>
              </a:rPr>
              <a:t>How have you used your money?</a:t>
            </a:r>
          </a:p>
          <a:p>
            <a:r>
              <a:rPr lang="en-US" dirty="0">
                <a:solidFill>
                  <a:srgbClr val="491A3A"/>
                </a:solidFill>
              </a:rPr>
              <a:t>What are your thoughts about God?</a:t>
            </a:r>
          </a:p>
          <a:p>
            <a:r>
              <a:rPr lang="en-US" dirty="0">
                <a:solidFill>
                  <a:srgbClr val="491A3A"/>
                </a:solidFill>
              </a:rPr>
              <a:t>What are your thoughts about yourself and others?</a:t>
            </a:r>
          </a:p>
          <a:p>
            <a:r>
              <a:rPr lang="en-US" dirty="0">
                <a:solidFill>
                  <a:srgbClr val="491A3A"/>
                </a:solidFill>
              </a:rPr>
              <a:t>What are your thoughts about the “good life?</a:t>
            </a:r>
          </a:p>
        </p:txBody>
      </p:sp>
    </p:spTree>
    <p:extLst>
      <p:ext uri="{BB962C8B-B14F-4D97-AF65-F5344CB8AC3E}">
        <p14:creationId xmlns:p14="http://schemas.microsoft.com/office/powerpoint/2010/main" val="19508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91A3A"/>
                </a:solidFill>
              </a:rPr>
              <a:t>The Way of the World</a:t>
            </a:r>
          </a:p>
        </p:txBody>
      </p:sp>
      <p:sp>
        <p:nvSpPr>
          <p:cNvPr id="3" name="Content Placeholder 2"/>
          <p:cNvSpPr>
            <a:spLocks noGrp="1"/>
          </p:cNvSpPr>
          <p:nvPr>
            <p:ph idx="1"/>
          </p:nvPr>
        </p:nvSpPr>
        <p:spPr/>
        <p:txBody>
          <a:bodyPr>
            <a:normAutofit/>
          </a:bodyPr>
          <a:lstStyle/>
          <a:p>
            <a:pPr marL="0" indent="0" algn="ctr">
              <a:buNone/>
            </a:pPr>
            <a:r>
              <a:rPr lang="en-US" sz="4000" dirty="0">
                <a:solidFill>
                  <a:srgbClr val="491A3A"/>
                </a:solidFill>
              </a:rPr>
              <a:t>1 John 2:15-17</a:t>
            </a:r>
          </a:p>
        </p:txBody>
      </p:sp>
    </p:spTree>
    <p:extLst>
      <p:ext uri="{BB962C8B-B14F-4D97-AF65-F5344CB8AC3E}">
        <p14:creationId xmlns:p14="http://schemas.microsoft.com/office/powerpoint/2010/main" val="11517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655" y="429841"/>
            <a:ext cx="8051179" cy="4351338"/>
          </a:xfrm>
        </p:spPr>
        <p:txBody>
          <a:bodyPr>
            <a:normAutofit/>
          </a:bodyPr>
          <a:lstStyle/>
          <a:p>
            <a:pPr marL="0" indent="0">
              <a:buNone/>
            </a:pPr>
            <a:r>
              <a:rPr lang="en-US" dirty="0">
                <a:solidFill>
                  <a:srgbClr val="491A3A"/>
                </a:solidFill>
              </a:rPr>
              <a:t>Do not love the world or the things in the world. If anyone loves the world, the love of the Father is not in him. </a:t>
            </a:r>
            <a:r>
              <a:rPr lang="en-US" baseline="30000" dirty="0">
                <a:solidFill>
                  <a:srgbClr val="491A3A"/>
                </a:solidFill>
              </a:rPr>
              <a:t>16 </a:t>
            </a:r>
            <a:r>
              <a:rPr lang="en-US" dirty="0">
                <a:solidFill>
                  <a:srgbClr val="491A3A"/>
                </a:solidFill>
              </a:rPr>
              <a:t>For all that is in the world—the desires of the flesh and the desires of the eyes and pride of life—is not from the Father but is from the world. </a:t>
            </a:r>
            <a:r>
              <a:rPr lang="en-US" baseline="30000" dirty="0">
                <a:solidFill>
                  <a:srgbClr val="491A3A"/>
                </a:solidFill>
              </a:rPr>
              <a:t>17 </a:t>
            </a:r>
            <a:r>
              <a:rPr lang="en-US" dirty="0">
                <a:solidFill>
                  <a:srgbClr val="491A3A"/>
                </a:solidFill>
              </a:rPr>
              <a:t>And the world is passing away along with its desires, but whoever does the will of God abides forever. </a:t>
            </a:r>
          </a:p>
          <a:p>
            <a:pPr marL="0" indent="0">
              <a:buNone/>
            </a:pPr>
            <a:endParaRPr lang="en-US" dirty="0">
              <a:solidFill>
                <a:srgbClr val="491A3A"/>
              </a:solidFill>
            </a:endParaRPr>
          </a:p>
          <a:p>
            <a:pPr marL="0" indent="0" algn="r">
              <a:buNone/>
            </a:pPr>
            <a:r>
              <a:rPr lang="en-US" dirty="0">
                <a:solidFill>
                  <a:srgbClr val="491A3A"/>
                </a:solidFill>
              </a:rPr>
              <a:t>1 John 2:15-17</a:t>
            </a:r>
          </a:p>
        </p:txBody>
      </p:sp>
    </p:spTree>
    <p:extLst>
      <p:ext uri="{BB962C8B-B14F-4D97-AF65-F5344CB8AC3E}">
        <p14:creationId xmlns:p14="http://schemas.microsoft.com/office/powerpoint/2010/main" val="123986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a:bodyPr>
          <a:lstStyle/>
          <a:p>
            <a:pPr marL="0" indent="0">
              <a:buNone/>
            </a:pPr>
            <a:r>
              <a:rPr lang="en-US" dirty="0">
                <a:solidFill>
                  <a:srgbClr val="491A3A"/>
                </a:solidFill>
              </a:rPr>
              <a:t>Worldliness:</a:t>
            </a:r>
          </a:p>
          <a:p>
            <a:pPr marL="514350" indent="-514350">
              <a:buAutoNum type="arabicPeriod"/>
            </a:pPr>
            <a:r>
              <a:rPr lang="en-US" dirty="0">
                <a:solidFill>
                  <a:srgbClr val="491A3A"/>
                </a:solidFill>
              </a:rPr>
              <a:t>What worldliness is not.</a:t>
            </a:r>
          </a:p>
          <a:p>
            <a:pPr marL="514350" indent="-514350">
              <a:buAutoNum type="arabicPeriod"/>
            </a:pPr>
            <a:r>
              <a:rPr lang="en-US" dirty="0">
                <a:solidFill>
                  <a:srgbClr val="491A3A"/>
                </a:solidFill>
              </a:rPr>
              <a:t>What worldliness is.</a:t>
            </a:r>
          </a:p>
          <a:p>
            <a:pPr marL="514350" indent="-514350">
              <a:buAutoNum type="arabicPeriod"/>
            </a:pPr>
            <a:r>
              <a:rPr lang="en-US" dirty="0">
                <a:solidFill>
                  <a:srgbClr val="491A3A"/>
                </a:solidFill>
              </a:rPr>
              <a:t>Avoid worldliness.</a:t>
            </a:r>
          </a:p>
        </p:txBody>
      </p:sp>
    </p:spTree>
    <p:extLst>
      <p:ext uri="{BB962C8B-B14F-4D97-AF65-F5344CB8AC3E}">
        <p14:creationId xmlns:p14="http://schemas.microsoft.com/office/powerpoint/2010/main" val="247833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a:bodyPr>
          <a:lstStyle/>
          <a:p>
            <a:pPr marL="0" indent="0">
              <a:buNone/>
            </a:pPr>
            <a:r>
              <a:rPr lang="en-US" dirty="0">
                <a:solidFill>
                  <a:srgbClr val="491A3A"/>
                </a:solidFill>
              </a:rPr>
              <a:t>1. What worldliness is not…</a:t>
            </a:r>
          </a:p>
        </p:txBody>
      </p:sp>
    </p:spTree>
    <p:extLst>
      <p:ext uri="{BB962C8B-B14F-4D97-AF65-F5344CB8AC3E}">
        <p14:creationId xmlns:p14="http://schemas.microsoft.com/office/powerpoint/2010/main" val="61104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a:bodyPr>
          <a:lstStyle/>
          <a:p>
            <a:pPr marL="0" indent="0">
              <a:buNone/>
            </a:pPr>
            <a:r>
              <a:rPr lang="en-US" dirty="0">
                <a:solidFill>
                  <a:srgbClr val="491A3A"/>
                </a:solidFill>
              </a:rPr>
              <a:t>1. What worldliness is not…</a:t>
            </a:r>
          </a:p>
        </p:txBody>
      </p:sp>
      <p:pic>
        <p:nvPicPr>
          <p:cNvPr id="2" name="Picture 1">
            <a:extLst>
              <a:ext uri="{FF2B5EF4-FFF2-40B4-BE49-F238E27FC236}">
                <a16:creationId xmlns:a16="http://schemas.microsoft.com/office/drawing/2014/main" id="{98E4DC4E-94F8-7840-92A4-AD603F11D257}"/>
              </a:ext>
            </a:extLst>
          </p:cNvPr>
          <p:cNvPicPr>
            <a:picLocks noChangeAspect="1"/>
          </p:cNvPicPr>
          <p:nvPr/>
        </p:nvPicPr>
        <p:blipFill>
          <a:blip r:embed="rId2"/>
          <a:stretch>
            <a:fillRect/>
          </a:stretch>
        </p:blipFill>
        <p:spPr>
          <a:xfrm>
            <a:off x="1501801" y="1468662"/>
            <a:ext cx="6187900" cy="2286438"/>
          </a:xfrm>
          <a:prstGeom prst="rect">
            <a:avLst/>
          </a:prstGeom>
          <a:ln w="34925">
            <a:solidFill>
              <a:srgbClr val="491A3A"/>
            </a:solidFill>
          </a:ln>
        </p:spPr>
      </p:pic>
    </p:spTree>
    <p:extLst>
      <p:ext uri="{BB962C8B-B14F-4D97-AF65-F5344CB8AC3E}">
        <p14:creationId xmlns:p14="http://schemas.microsoft.com/office/powerpoint/2010/main" val="310287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3" y="436212"/>
            <a:ext cx="7932716" cy="4351338"/>
          </a:xfrm>
        </p:spPr>
        <p:txBody>
          <a:bodyPr>
            <a:normAutofit/>
          </a:bodyPr>
          <a:lstStyle/>
          <a:p>
            <a:pPr marL="514350" indent="-514350">
              <a:buAutoNum type="arabicPeriod"/>
            </a:pPr>
            <a:r>
              <a:rPr lang="en-US" dirty="0">
                <a:solidFill>
                  <a:srgbClr val="491A3A"/>
                </a:solidFill>
              </a:rPr>
              <a:t>What worldliness is not…</a:t>
            </a:r>
          </a:p>
          <a:p>
            <a:pPr marL="0" indent="0">
              <a:buNone/>
            </a:pPr>
            <a:endParaRPr lang="en-US" dirty="0">
              <a:solidFill>
                <a:srgbClr val="491A3A"/>
              </a:solidFill>
            </a:endParaRPr>
          </a:p>
          <a:p>
            <a:pPr marL="0" indent="0">
              <a:buNone/>
            </a:pPr>
            <a:r>
              <a:rPr lang="en-US" dirty="0">
                <a:solidFill>
                  <a:srgbClr val="491A3A"/>
                </a:solidFill>
              </a:rPr>
              <a:t>For his invisible attributes, namely, his eternal power and divine nature, have been clearly perceived, ever since the creation of the world, in the things that have been made. So they are without excuse. </a:t>
            </a:r>
          </a:p>
          <a:p>
            <a:pPr marL="0" indent="0" algn="r">
              <a:buNone/>
            </a:pPr>
            <a:r>
              <a:rPr lang="en-US" dirty="0">
                <a:solidFill>
                  <a:srgbClr val="491A3A"/>
                </a:solidFill>
              </a:rPr>
              <a:t>Romans 1:20</a:t>
            </a:r>
          </a:p>
          <a:p>
            <a:pPr marL="0" indent="0">
              <a:buNone/>
            </a:pPr>
            <a:endParaRPr lang="en-US" dirty="0">
              <a:solidFill>
                <a:srgbClr val="491A3A"/>
              </a:solidFill>
            </a:endParaRPr>
          </a:p>
        </p:txBody>
      </p:sp>
    </p:spTree>
    <p:extLst>
      <p:ext uri="{BB962C8B-B14F-4D97-AF65-F5344CB8AC3E}">
        <p14:creationId xmlns:p14="http://schemas.microsoft.com/office/powerpoint/2010/main" val="261366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028" y="747132"/>
            <a:ext cx="6822519" cy="3728184"/>
          </a:xfrm>
        </p:spPr>
        <p:txBody>
          <a:bodyPr>
            <a:normAutofit/>
          </a:bodyPr>
          <a:lstStyle/>
          <a:p>
            <a:pPr marL="0" indent="0">
              <a:buNone/>
            </a:pPr>
            <a:r>
              <a:rPr lang="en-US" dirty="0">
                <a:solidFill>
                  <a:srgbClr val="491A3A"/>
                </a:solidFill>
              </a:rPr>
              <a:t>1. What worldliness is not…</a:t>
            </a:r>
          </a:p>
          <a:p>
            <a:pPr marL="0" indent="0">
              <a:buNone/>
            </a:pPr>
            <a:endParaRPr lang="en-US" dirty="0">
              <a:solidFill>
                <a:srgbClr val="491A3A"/>
              </a:solidFill>
            </a:endParaRPr>
          </a:p>
          <a:p>
            <a:pPr marL="0" indent="0">
              <a:buNone/>
            </a:pPr>
            <a:r>
              <a:rPr lang="en-US" dirty="0">
                <a:solidFill>
                  <a:srgbClr val="491A3A"/>
                </a:solidFill>
              </a:rPr>
              <a:t>“For God so loved the world, that he gave his only Son, that whoever believes in him should not perish but have eternal life. </a:t>
            </a:r>
          </a:p>
          <a:p>
            <a:pPr marL="0" indent="0" algn="r">
              <a:buNone/>
            </a:pPr>
            <a:r>
              <a:rPr lang="en-US" dirty="0">
                <a:solidFill>
                  <a:srgbClr val="491A3A"/>
                </a:solidFill>
              </a:rPr>
              <a:t>John 3:16</a:t>
            </a:r>
          </a:p>
          <a:p>
            <a:pPr marL="0" indent="0">
              <a:buNone/>
            </a:pPr>
            <a:r>
              <a:rPr lang="en-US" b="1" dirty="0"/>
              <a:t> </a:t>
            </a:r>
            <a:r>
              <a:rPr lang="en-US" dirty="0"/>
              <a:t> </a:t>
            </a:r>
          </a:p>
          <a:p>
            <a:pPr marL="0" indent="0" algn="r">
              <a:buNone/>
            </a:pPr>
            <a:endParaRPr lang="en-US" dirty="0">
              <a:solidFill>
                <a:srgbClr val="491A3A"/>
              </a:solidFill>
            </a:endParaRPr>
          </a:p>
        </p:txBody>
      </p:sp>
    </p:spTree>
    <p:extLst>
      <p:ext uri="{BB962C8B-B14F-4D97-AF65-F5344CB8AC3E}">
        <p14:creationId xmlns:p14="http://schemas.microsoft.com/office/powerpoint/2010/main" val="11066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028" y="747132"/>
            <a:ext cx="6822519" cy="3728184"/>
          </a:xfrm>
        </p:spPr>
        <p:txBody>
          <a:bodyPr>
            <a:normAutofit/>
          </a:bodyPr>
          <a:lstStyle/>
          <a:p>
            <a:pPr marL="0" indent="0">
              <a:buNone/>
            </a:pPr>
            <a:r>
              <a:rPr lang="en-US" dirty="0">
                <a:solidFill>
                  <a:srgbClr val="491A3A"/>
                </a:solidFill>
              </a:rPr>
              <a:t>1. What worldliness is not…</a:t>
            </a:r>
          </a:p>
          <a:p>
            <a:pPr marL="0" indent="0">
              <a:buNone/>
            </a:pPr>
            <a:endParaRPr lang="en-US" dirty="0">
              <a:solidFill>
                <a:srgbClr val="491A3A"/>
              </a:solidFill>
            </a:endParaRPr>
          </a:p>
          <a:p>
            <a:pPr marL="0" indent="0">
              <a:buNone/>
            </a:pPr>
            <a:r>
              <a:rPr lang="en-US" dirty="0">
                <a:solidFill>
                  <a:srgbClr val="491A3A"/>
                </a:solidFill>
              </a:rPr>
              <a:t>As you sent me into the world, so I have sent them into the world. </a:t>
            </a:r>
          </a:p>
          <a:p>
            <a:pPr marL="0" indent="0" algn="r">
              <a:buNone/>
            </a:pPr>
            <a:r>
              <a:rPr lang="en-US" dirty="0">
                <a:solidFill>
                  <a:srgbClr val="491A3A"/>
                </a:solidFill>
              </a:rPr>
              <a:t>John 17:18</a:t>
            </a:r>
          </a:p>
          <a:p>
            <a:pPr marL="0" indent="0" algn="r">
              <a:buNone/>
            </a:pPr>
            <a:endParaRPr lang="en-US" dirty="0">
              <a:solidFill>
                <a:srgbClr val="491A3A"/>
              </a:solidFill>
            </a:endParaRPr>
          </a:p>
        </p:txBody>
      </p:sp>
    </p:spTree>
    <p:extLst>
      <p:ext uri="{BB962C8B-B14F-4D97-AF65-F5344CB8AC3E}">
        <p14:creationId xmlns:p14="http://schemas.microsoft.com/office/powerpoint/2010/main" val="3301825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ttle for Change" id="{3FA3666C-7C4C-6946-A104-7C097154E76B}" vid="{52B29EFF-FD96-004E-A4C2-732751D7B983}"/>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552</Words>
  <Application>Microsoft Macintosh PowerPoint</Application>
  <PresentationFormat>On-screen Show (4:3)</PresentationFormat>
  <Paragraphs>51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The Way of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7</cp:revision>
  <dcterms:created xsi:type="dcterms:W3CDTF">2020-02-22T03:37:30Z</dcterms:created>
  <dcterms:modified xsi:type="dcterms:W3CDTF">2020-02-23T00:46:39Z</dcterms:modified>
</cp:coreProperties>
</file>