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65" r:id="rId4"/>
    <p:sldId id="258" r:id="rId5"/>
    <p:sldId id="259" r:id="rId6"/>
    <p:sldId id="260" r:id="rId7"/>
    <p:sldId id="261" r:id="rId8"/>
    <p:sldId id="262" r:id="rId9"/>
    <p:sldId id="263" r:id="rId10"/>
    <p:sldId id="264"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233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54"/>
    <p:restoredTop sz="94705"/>
  </p:normalViewPr>
  <p:slideViewPr>
    <p:cSldViewPr snapToGrid="0" snapToObjects="1">
      <p:cViewPr varScale="1">
        <p:scale>
          <a:sx n="115" d="100"/>
          <a:sy n="115" d="100"/>
        </p:scale>
        <p:origin x="38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15D891E-0474-5E43-94AD-357B7DCABF63}" type="datetimeFigureOut">
              <a:rPr lang="en-US" smtClean="0"/>
              <a:t>9/21/19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8D13A-E220-9248-8CFA-C1393A30AAF5}" type="slidenum">
              <a:rPr lang="en-US" smtClean="0"/>
              <a:t>‹#›</a:t>
            </a:fld>
            <a:endParaRPr lang="en-US"/>
          </a:p>
        </p:txBody>
      </p:sp>
    </p:spTree>
    <p:extLst>
      <p:ext uri="{BB962C8B-B14F-4D97-AF65-F5344CB8AC3E}">
        <p14:creationId xmlns:p14="http://schemas.microsoft.com/office/powerpoint/2010/main" val="706051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5D891E-0474-5E43-94AD-357B7DCABF63}" type="datetimeFigureOut">
              <a:rPr lang="en-US" smtClean="0"/>
              <a:t>9/21/19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8D13A-E220-9248-8CFA-C1393A30AAF5}" type="slidenum">
              <a:rPr lang="en-US" smtClean="0"/>
              <a:t>‹#›</a:t>
            </a:fld>
            <a:endParaRPr lang="en-US"/>
          </a:p>
        </p:txBody>
      </p:sp>
    </p:spTree>
    <p:extLst>
      <p:ext uri="{BB962C8B-B14F-4D97-AF65-F5344CB8AC3E}">
        <p14:creationId xmlns:p14="http://schemas.microsoft.com/office/powerpoint/2010/main" val="1473425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5D891E-0474-5E43-94AD-357B7DCABF63}" type="datetimeFigureOut">
              <a:rPr lang="en-US" smtClean="0"/>
              <a:t>9/21/19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8D13A-E220-9248-8CFA-C1393A30AAF5}" type="slidenum">
              <a:rPr lang="en-US" smtClean="0"/>
              <a:t>‹#›</a:t>
            </a:fld>
            <a:endParaRPr lang="en-US"/>
          </a:p>
        </p:txBody>
      </p:sp>
    </p:spTree>
    <p:extLst>
      <p:ext uri="{BB962C8B-B14F-4D97-AF65-F5344CB8AC3E}">
        <p14:creationId xmlns:p14="http://schemas.microsoft.com/office/powerpoint/2010/main" val="1221789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5D891E-0474-5E43-94AD-357B7DCABF63}" type="datetimeFigureOut">
              <a:rPr lang="en-US" smtClean="0"/>
              <a:t>9/21/19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8D13A-E220-9248-8CFA-C1393A30AAF5}" type="slidenum">
              <a:rPr lang="en-US" smtClean="0"/>
              <a:t>‹#›</a:t>
            </a:fld>
            <a:endParaRPr lang="en-US"/>
          </a:p>
        </p:txBody>
      </p:sp>
    </p:spTree>
    <p:extLst>
      <p:ext uri="{BB962C8B-B14F-4D97-AF65-F5344CB8AC3E}">
        <p14:creationId xmlns:p14="http://schemas.microsoft.com/office/powerpoint/2010/main" val="1768041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15D891E-0474-5E43-94AD-357B7DCABF63}" type="datetimeFigureOut">
              <a:rPr lang="en-US" smtClean="0"/>
              <a:t>9/21/19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8D13A-E220-9248-8CFA-C1393A30AAF5}" type="slidenum">
              <a:rPr lang="en-US" smtClean="0"/>
              <a:t>‹#›</a:t>
            </a:fld>
            <a:endParaRPr lang="en-US"/>
          </a:p>
        </p:txBody>
      </p:sp>
    </p:spTree>
    <p:extLst>
      <p:ext uri="{BB962C8B-B14F-4D97-AF65-F5344CB8AC3E}">
        <p14:creationId xmlns:p14="http://schemas.microsoft.com/office/powerpoint/2010/main" val="737275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15D891E-0474-5E43-94AD-357B7DCABF63}" type="datetimeFigureOut">
              <a:rPr lang="en-US" smtClean="0"/>
              <a:t>9/21/19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78D13A-E220-9248-8CFA-C1393A30AAF5}" type="slidenum">
              <a:rPr lang="en-US" smtClean="0"/>
              <a:t>‹#›</a:t>
            </a:fld>
            <a:endParaRPr lang="en-US"/>
          </a:p>
        </p:txBody>
      </p:sp>
    </p:spTree>
    <p:extLst>
      <p:ext uri="{BB962C8B-B14F-4D97-AF65-F5344CB8AC3E}">
        <p14:creationId xmlns:p14="http://schemas.microsoft.com/office/powerpoint/2010/main" val="405021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15D891E-0474-5E43-94AD-357B7DCABF63}" type="datetimeFigureOut">
              <a:rPr lang="en-US" smtClean="0"/>
              <a:t>9/21/19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78D13A-E220-9248-8CFA-C1393A30AAF5}" type="slidenum">
              <a:rPr lang="en-US" smtClean="0"/>
              <a:t>‹#›</a:t>
            </a:fld>
            <a:endParaRPr lang="en-US"/>
          </a:p>
        </p:txBody>
      </p:sp>
    </p:spTree>
    <p:extLst>
      <p:ext uri="{BB962C8B-B14F-4D97-AF65-F5344CB8AC3E}">
        <p14:creationId xmlns:p14="http://schemas.microsoft.com/office/powerpoint/2010/main" val="1818723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5D891E-0474-5E43-94AD-357B7DCABF63}" type="datetimeFigureOut">
              <a:rPr lang="en-US" smtClean="0"/>
              <a:t>9/21/19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78D13A-E220-9248-8CFA-C1393A30AAF5}" type="slidenum">
              <a:rPr lang="en-US" smtClean="0"/>
              <a:t>‹#›</a:t>
            </a:fld>
            <a:endParaRPr lang="en-US"/>
          </a:p>
        </p:txBody>
      </p:sp>
    </p:spTree>
    <p:extLst>
      <p:ext uri="{BB962C8B-B14F-4D97-AF65-F5344CB8AC3E}">
        <p14:creationId xmlns:p14="http://schemas.microsoft.com/office/powerpoint/2010/main" val="4389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5D891E-0474-5E43-94AD-357B7DCABF63}" type="datetimeFigureOut">
              <a:rPr lang="en-US" smtClean="0"/>
              <a:t>9/21/19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78D13A-E220-9248-8CFA-C1393A30AAF5}" type="slidenum">
              <a:rPr lang="en-US" smtClean="0"/>
              <a:t>‹#›</a:t>
            </a:fld>
            <a:endParaRPr lang="en-US"/>
          </a:p>
        </p:txBody>
      </p:sp>
    </p:spTree>
    <p:extLst>
      <p:ext uri="{BB962C8B-B14F-4D97-AF65-F5344CB8AC3E}">
        <p14:creationId xmlns:p14="http://schemas.microsoft.com/office/powerpoint/2010/main" val="758487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15D891E-0474-5E43-94AD-357B7DCABF63}" type="datetimeFigureOut">
              <a:rPr lang="en-US" smtClean="0"/>
              <a:t>9/21/19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78D13A-E220-9248-8CFA-C1393A30AAF5}" type="slidenum">
              <a:rPr lang="en-US" smtClean="0"/>
              <a:t>‹#›</a:t>
            </a:fld>
            <a:endParaRPr lang="en-US"/>
          </a:p>
        </p:txBody>
      </p:sp>
    </p:spTree>
    <p:extLst>
      <p:ext uri="{BB962C8B-B14F-4D97-AF65-F5344CB8AC3E}">
        <p14:creationId xmlns:p14="http://schemas.microsoft.com/office/powerpoint/2010/main" val="436836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15D891E-0474-5E43-94AD-357B7DCABF63}" type="datetimeFigureOut">
              <a:rPr lang="en-US" smtClean="0"/>
              <a:t>9/21/19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78D13A-E220-9248-8CFA-C1393A30AAF5}" type="slidenum">
              <a:rPr lang="en-US" smtClean="0"/>
              <a:t>‹#›</a:t>
            </a:fld>
            <a:endParaRPr lang="en-US"/>
          </a:p>
        </p:txBody>
      </p:sp>
    </p:spTree>
    <p:extLst>
      <p:ext uri="{BB962C8B-B14F-4D97-AF65-F5344CB8AC3E}">
        <p14:creationId xmlns:p14="http://schemas.microsoft.com/office/powerpoint/2010/main" val="1817916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5D891E-0474-5E43-94AD-357B7DCABF63}" type="datetimeFigureOut">
              <a:rPr lang="en-US" smtClean="0"/>
              <a:t>9/21/19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78D13A-E220-9248-8CFA-C1393A30AAF5}" type="slidenum">
              <a:rPr lang="en-US" smtClean="0"/>
              <a:t>‹#›</a:t>
            </a:fld>
            <a:endParaRPr lang="en-US"/>
          </a:p>
        </p:txBody>
      </p:sp>
    </p:spTree>
    <p:extLst>
      <p:ext uri="{BB962C8B-B14F-4D97-AF65-F5344CB8AC3E}">
        <p14:creationId xmlns:p14="http://schemas.microsoft.com/office/powerpoint/2010/main" val="20510569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104654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7AB5AFA-A64C-B344-8D4D-DA519833E3D9}"/>
              </a:ext>
            </a:extLst>
          </p:cNvPr>
          <p:cNvSpPr txBox="1"/>
          <p:nvPr/>
        </p:nvSpPr>
        <p:spPr>
          <a:xfrm>
            <a:off x="769435" y="1092819"/>
            <a:ext cx="7683191" cy="2800767"/>
          </a:xfrm>
          <a:prstGeom prst="rect">
            <a:avLst/>
          </a:prstGeom>
          <a:noFill/>
        </p:spPr>
        <p:txBody>
          <a:bodyPr wrap="square" rtlCol="0">
            <a:spAutoFit/>
          </a:bodyPr>
          <a:lstStyle/>
          <a:p>
            <a:r>
              <a:rPr lang="en-US" sz="3200" cap="small" dirty="0">
                <a:solidFill>
                  <a:srgbClr val="123339"/>
                </a:solidFill>
                <a:latin typeface="Montserrat Medium" pitchFamily="2" charset="77"/>
              </a:rPr>
              <a:t>Faith Steps:</a:t>
            </a:r>
          </a:p>
          <a:p>
            <a:pPr marL="457200" indent="-457200">
              <a:buAutoNum type="arabicPeriod"/>
            </a:pPr>
            <a:r>
              <a:rPr lang="en-US" sz="2400" cap="small" dirty="0">
                <a:solidFill>
                  <a:srgbClr val="123339"/>
                </a:solidFill>
                <a:latin typeface="Montserrat Medium" pitchFamily="2" charset="77"/>
              </a:rPr>
              <a:t>P</a:t>
            </a:r>
            <a:r>
              <a:rPr lang="en-US" sz="2400" dirty="0">
                <a:solidFill>
                  <a:srgbClr val="123339"/>
                </a:solidFill>
                <a:latin typeface="Montserrat Medium" pitchFamily="2" charset="77"/>
              </a:rPr>
              <a:t>ray that you would see reality about God, yourself and others.</a:t>
            </a:r>
          </a:p>
          <a:p>
            <a:pPr marL="457200" indent="-457200">
              <a:buAutoNum type="arabicPeriod"/>
            </a:pPr>
            <a:r>
              <a:rPr lang="en-US" sz="2400" dirty="0">
                <a:solidFill>
                  <a:srgbClr val="123339"/>
                </a:solidFill>
                <a:latin typeface="Montserrat Medium" pitchFamily="2" charset="77"/>
              </a:rPr>
              <a:t>Journey with at least one other person with what you are seeing about “reality” and the direction the Lord is taking you with that.</a:t>
            </a:r>
          </a:p>
          <a:p>
            <a:pPr marL="457200" indent="-457200">
              <a:buAutoNum type="arabicPeriod"/>
            </a:pPr>
            <a:endParaRPr lang="en-US" sz="2400" cap="small" dirty="0">
              <a:latin typeface="Montserrat Medium" pitchFamily="2" charset="77"/>
            </a:endParaRPr>
          </a:p>
        </p:txBody>
      </p:sp>
    </p:spTree>
    <p:extLst>
      <p:ext uri="{BB962C8B-B14F-4D97-AF65-F5344CB8AC3E}">
        <p14:creationId xmlns:p14="http://schemas.microsoft.com/office/powerpoint/2010/main" val="2616560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0523" y="1513702"/>
            <a:ext cx="6586189" cy="1325563"/>
          </a:xfrm>
        </p:spPr>
        <p:txBody>
          <a:bodyPr>
            <a:normAutofit fontScale="90000"/>
          </a:bodyPr>
          <a:lstStyle/>
          <a:p>
            <a:r>
              <a:rPr lang="en-US" sz="5300" dirty="0">
                <a:solidFill>
                  <a:srgbClr val="123339"/>
                </a:solidFill>
                <a:latin typeface="Bitter" pitchFamily="2" charset="77"/>
              </a:rPr>
              <a:t>The Start of Renewal</a:t>
            </a:r>
            <a:br>
              <a:rPr lang="en-US" dirty="0">
                <a:solidFill>
                  <a:srgbClr val="123339"/>
                </a:solidFill>
                <a:latin typeface="Montserrat" pitchFamily="2" charset="77"/>
              </a:rPr>
            </a:br>
            <a:br>
              <a:rPr lang="en-US" dirty="0">
                <a:solidFill>
                  <a:srgbClr val="123339"/>
                </a:solidFill>
                <a:latin typeface="Montserrat" pitchFamily="2" charset="77"/>
              </a:rPr>
            </a:br>
            <a:r>
              <a:rPr lang="en-US" i="1" dirty="0">
                <a:solidFill>
                  <a:srgbClr val="123339"/>
                </a:solidFill>
                <a:latin typeface="Bitter" pitchFamily="2" charset="77"/>
              </a:rPr>
              <a:t>Nehemiah 1:1-4, 11</a:t>
            </a:r>
            <a:endParaRPr lang="en-US" dirty="0">
              <a:solidFill>
                <a:srgbClr val="123339"/>
              </a:solidFill>
              <a:latin typeface="Montserrat" pitchFamily="2" charset="77"/>
            </a:endParaRPr>
          </a:p>
        </p:txBody>
      </p:sp>
    </p:spTree>
    <p:extLst>
      <p:ext uri="{BB962C8B-B14F-4D97-AF65-F5344CB8AC3E}">
        <p14:creationId xmlns:p14="http://schemas.microsoft.com/office/powerpoint/2010/main" val="115176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21493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7AB5AFA-A64C-B344-8D4D-DA519833E3D9}"/>
              </a:ext>
            </a:extLst>
          </p:cNvPr>
          <p:cNvSpPr txBox="1"/>
          <p:nvPr/>
        </p:nvSpPr>
        <p:spPr>
          <a:xfrm>
            <a:off x="758283" y="557561"/>
            <a:ext cx="7872761" cy="4524315"/>
          </a:xfrm>
          <a:prstGeom prst="rect">
            <a:avLst/>
          </a:prstGeom>
          <a:noFill/>
        </p:spPr>
        <p:txBody>
          <a:bodyPr wrap="square" rtlCol="0">
            <a:spAutoFit/>
          </a:bodyPr>
          <a:lstStyle/>
          <a:p>
            <a:r>
              <a:rPr lang="en-US" sz="2400" dirty="0">
                <a:solidFill>
                  <a:srgbClr val="123339"/>
                </a:solidFill>
                <a:latin typeface="Montserrat Medium" pitchFamily="2" charset="77"/>
              </a:rPr>
              <a:t>Then the Chaldeans burned God’s temple. They tore down Jerusalem’s wall, burned all its palaces, and destroyed all its valuable articles.</a:t>
            </a:r>
          </a:p>
          <a:p>
            <a:r>
              <a:rPr lang="en-US" sz="2400" baseline="30000" dirty="0">
                <a:solidFill>
                  <a:srgbClr val="123339"/>
                </a:solidFill>
                <a:latin typeface="Montserrat Medium" pitchFamily="2" charset="77"/>
              </a:rPr>
              <a:t>20 </a:t>
            </a:r>
            <a:r>
              <a:rPr lang="en-US" sz="2400" dirty="0">
                <a:solidFill>
                  <a:srgbClr val="123339"/>
                </a:solidFill>
                <a:latin typeface="Montserrat Medium" pitchFamily="2" charset="77"/>
              </a:rPr>
              <a:t>He deported those who escaped from the sword to Babylon, and they became servants to him and his sons until the rise of the Persian kingdom. </a:t>
            </a:r>
            <a:r>
              <a:rPr lang="en-US" sz="2400" baseline="30000" dirty="0">
                <a:solidFill>
                  <a:srgbClr val="123339"/>
                </a:solidFill>
                <a:latin typeface="Montserrat Medium" pitchFamily="2" charset="77"/>
              </a:rPr>
              <a:t>21 </a:t>
            </a:r>
            <a:r>
              <a:rPr lang="en-US" sz="2400" dirty="0">
                <a:solidFill>
                  <a:srgbClr val="123339"/>
                </a:solidFill>
                <a:latin typeface="Montserrat Medium" pitchFamily="2" charset="77"/>
              </a:rPr>
              <a:t>This fulfilled the word of the </a:t>
            </a:r>
            <a:r>
              <a:rPr lang="en-US" sz="2400" cap="small" dirty="0">
                <a:solidFill>
                  <a:srgbClr val="123339"/>
                </a:solidFill>
                <a:latin typeface="Montserrat Medium" pitchFamily="2" charset="77"/>
              </a:rPr>
              <a:t>Lord</a:t>
            </a:r>
            <a:r>
              <a:rPr lang="en-US" sz="2400" dirty="0">
                <a:solidFill>
                  <a:srgbClr val="123339"/>
                </a:solidFill>
                <a:latin typeface="Montserrat Medium" pitchFamily="2" charset="77"/>
              </a:rPr>
              <a:t> through Jeremiah, and the land enjoyed its Sabbath rest all the days of the desolation until seventy years were fulfilled. </a:t>
            </a:r>
          </a:p>
          <a:p>
            <a:endParaRPr lang="en-US" sz="2400" dirty="0">
              <a:solidFill>
                <a:srgbClr val="123339"/>
              </a:solidFill>
              <a:latin typeface="Montserrat Medium" pitchFamily="2" charset="77"/>
            </a:endParaRPr>
          </a:p>
          <a:p>
            <a:r>
              <a:rPr lang="en-US" sz="2400" dirty="0">
                <a:solidFill>
                  <a:srgbClr val="123339"/>
                </a:solidFill>
                <a:latin typeface="Montserrat Medium" pitchFamily="2" charset="77"/>
              </a:rPr>
              <a:t>2 Chronicles 36:19-21</a:t>
            </a:r>
          </a:p>
        </p:txBody>
      </p:sp>
    </p:spTree>
    <p:extLst>
      <p:ext uri="{BB962C8B-B14F-4D97-AF65-F5344CB8AC3E}">
        <p14:creationId xmlns:p14="http://schemas.microsoft.com/office/powerpoint/2010/main" val="13255528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7AB5AFA-A64C-B344-8D4D-DA519833E3D9}"/>
              </a:ext>
            </a:extLst>
          </p:cNvPr>
          <p:cNvSpPr txBox="1"/>
          <p:nvPr/>
        </p:nvSpPr>
        <p:spPr>
          <a:xfrm>
            <a:off x="479502" y="189570"/>
            <a:ext cx="8396869" cy="5262979"/>
          </a:xfrm>
          <a:prstGeom prst="rect">
            <a:avLst/>
          </a:prstGeom>
          <a:noFill/>
        </p:spPr>
        <p:txBody>
          <a:bodyPr wrap="square" rtlCol="0">
            <a:spAutoFit/>
          </a:bodyPr>
          <a:lstStyle/>
          <a:p>
            <a:r>
              <a:rPr lang="en-US" sz="2400" dirty="0">
                <a:solidFill>
                  <a:srgbClr val="123339"/>
                </a:solidFill>
                <a:latin typeface="Montserrat Medium" pitchFamily="2" charset="77"/>
              </a:rPr>
              <a:t>This whole land will become a desolate ruin, and these nations will serve the king of Babylon for seventy years. </a:t>
            </a:r>
            <a:r>
              <a:rPr lang="en-US" sz="2400" baseline="30000" dirty="0">
                <a:solidFill>
                  <a:srgbClr val="123339"/>
                </a:solidFill>
                <a:latin typeface="Montserrat Medium" pitchFamily="2" charset="77"/>
              </a:rPr>
              <a:t>12 </a:t>
            </a:r>
            <a:r>
              <a:rPr lang="en-US" sz="2400" dirty="0">
                <a:solidFill>
                  <a:srgbClr val="123339"/>
                </a:solidFill>
                <a:latin typeface="Montserrat Medium" pitchFamily="2" charset="77"/>
              </a:rPr>
              <a:t>When the seventy years are completed, I will punish the king of Babylon and that nation’—this is the </a:t>
            </a:r>
            <a:r>
              <a:rPr lang="en-US" sz="2400" cap="small" dirty="0">
                <a:solidFill>
                  <a:srgbClr val="123339"/>
                </a:solidFill>
                <a:latin typeface="Montserrat Medium" pitchFamily="2" charset="77"/>
              </a:rPr>
              <a:t>Lord</a:t>
            </a:r>
            <a:r>
              <a:rPr lang="en-US" sz="2400" dirty="0">
                <a:solidFill>
                  <a:srgbClr val="123339"/>
                </a:solidFill>
                <a:latin typeface="Montserrat Medium" pitchFamily="2" charset="77"/>
              </a:rPr>
              <a:t>’s declaration—‘the land of the Chaldeans, for their iniquity, and I will make it a ruin forever. </a:t>
            </a:r>
            <a:r>
              <a:rPr lang="en-US" sz="2400" baseline="30000" dirty="0">
                <a:solidFill>
                  <a:srgbClr val="123339"/>
                </a:solidFill>
                <a:latin typeface="Montserrat Medium" pitchFamily="2" charset="77"/>
              </a:rPr>
              <a:t>13 </a:t>
            </a:r>
            <a:r>
              <a:rPr lang="en-US" sz="2400" dirty="0">
                <a:solidFill>
                  <a:srgbClr val="123339"/>
                </a:solidFill>
                <a:latin typeface="Montserrat Medium" pitchFamily="2" charset="77"/>
              </a:rPr>
              <a:t>I will bring on that land all my words I have spoken against it, all that is written in this book that Jeremiah prophesied against all the nations. </a:t>
            </a:r>
            <a:r>
              <a:rPr lang="en-US" sz="2400" baseline="30000" dirty="0">
                <a:solidFill>
                  <a:srgbClr val="123339"/>
                </a:solidFill>
                <a:latin typeface="Montserrat Medium" pitchFamily="2" charset="77"/>
              </a:rPr>
              <a:t>14 </a:t>
            </a:r>
            <a:r>
              <a:rPr lang="en-US" sz="2400" dirty="0">
                <a:solidFill>
                  <a:srgbClr val="123339"/>
                </a:solidFill>
                <a:latin typeface="Montserrat Medium" pitchFamily="2" charset="77"/>
              </a:rPr>
              <a:t>For many nations and great kings will enslave them, and I will repay them according to their deeds and the work of their hands.’” </a:t>
            </a:r>
          </a:p>
          <a:p>
            <a:endParaRPr lang="en-US" sz="2400" dirty="0">
              <a:solidFill>
                <a:srgbClr val="123339"/>
              </a:solidFill>
              <a:latin typeface="Montserrat Medium" pitchFamily="2" charset="77"/>
            </a:endParaRPr>
          </a:p>
          <a:p>
            <a:r>
              <a:rPr lang="en-US" sz="2400" dirty="0">
                <a:solidFill>
                  <a:srgbClr val="123339"/>
                </a:solidFill>
                <a:latin typeface="Montserrat Medium" pitchFamily="2" charset="77"/>
              </a:rPr>
              <a:t>Jeremiah 25:11-14</a:t>
            </a:r>
          </a:p>
        </p:txBody>
      </p:sp>
    </p:spTree>
    <p:extLst>
      <p:ext uri="{BB962C8B-B14F-4D97-AF65-F5344CB8AC3E}">
        <p14:creationId xmlns:p14="http://schemas.microsoft.com/office/powerpoint/2010/main" val="34401915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7AB5AFA-A64C-B344-8D4D-DA519833E3D9}"/>
              </a:ext>
            </a:extLst>
          </p:cNvPr>
          <p:cNvSpPr txBox="1"/>
          <p:nvPr/>
        </p:nvSpPr>
        <p:spPr>
          <a:xfrm>
            <a:off x="468351" y="646770"/>
            <a:ext cx="8396869" cy="4524315"/>
          </a:xfrm>
          <a:prstGeom prst="rect">
            <a:avLst/>
          </a:prstGeom>
          <a:noFill/>
        </p:spPr>
        <p:txBody>
          <a:bodyPr wrap="square" rtlCol="0">
            <a:spAutoFit/>
          </a:bodyPr>
          <a:lstStyle/>
          <a:p>
            <a:r>
              <a:rPr lang="en-US" sz="2400" dirty="0">
                <a:solidFill>
                  <a:srgbClr val="123339"/>
                </a:solidFill>
                <a:latin typeface="Montserrat Medium" pitchFamily="2" charset="77"/>
              </a:rPr>
              <a:t>The words of Nehemiah son of </a:t>
            </a:r>
            <a:r>
              <a:rPr lang="en-US" sz="2400" dirty="0" err="1">
                <a:solidFill>
                  <a:srgbClr val="123339"/>
                </a:solidFill>
                <a:latin typeface="Montserrat Medium" pitchFamily="2" charset="77"/>
              </a:rPr>
              <a:t>Hacaliah</a:t>
            </a:r>
            <a:r>
              <a:rPr lang="en-US" sz="2400" dirty="0">
                <a:solidFill>
                  <a:srgbClr val="123339"/>
                </a:solidFill>
                <a:latin typeface="Montserrat Medium" pitchFamily="2" charset="77"/>
              </a:rPr>
              <a:t>:</a:t>
            </a:r>
          </a:p>
          <a:p>
            <a:r>
              <a:rPr lang="en-US" sz="2400" dirty="0">
                <a:solidFill>
                  <a:srgbClr val="123339"/>
                </a:solidFill>
                <a:latin typeface="Montserrat Medium" pitchFamily="2" charset="77"/>
              </a:rPr>
              <a:t>During the month of </a:t>
            </a:r>
            <a:r>
              <a:rPr lang="en-US" sz="2400" dirty="0" err="1">
                <a:solidFill>
                  <a:srgbClr val="123339"/>
                </a:solidFill>
                <a:latin typeface="Montserrat Medium" pitchFamily="2" charset="77"/>
              </a:rPr>
              <a:t>Chislev</a:t>
            </a:r>
            <a:r>
              <a:rPr lang="en-US" sz="2400" dirty="0">
                <a:solidFill>
                  <a:srgbClr val="123339"/>
                </a:solidFill>
                <a:latin typeface="Montserrat Medium" pitchFamily="2" charset="77"/>
              </a:rPr>
              <a:t> in the twentieth year, when I was in the fortress city of Susa,</a:t>
            </a:r>
            <a:r>
              <a:rPr lang="en-US" sz="2400" dirty="0">
                <a:latin typeface="Montserrat Medium" pitchFamily="2" charset="77"/>
              </a:rPr>
              <a:t> </a:t>
            </a:r>
            <a:r>
              <a:rPr lang="en-US" sz="2400" baseline="30000" dirty="0">
                <a:solidFill>
                  <a:srgbClr val="123339"/>
                </a:solidFill>
                <a:latin typeface="Montserrat Medium" pitchFamily="2" charset="77"/>
              </a:rPr>
              <a:t>2 </a:t>
            </a:r>
            <a:r>
              <a:rPr lang="en-US" sz="2400" dirty="0" err="1">
                <a:solidFill>
                  <a:srgbClr val="123339"/>
                </a:solidFill>
                <a:latin typeface="Montserrat Medium" pitchFamily="2" charset="77"/>
              </a:rPr>
              <a:t>Hanani</a:t>
            </a:r>
            <a:r>
              <a:rPr lang="en-US" sz="2400" dirty="0">
                <a:solidFill>
                  <a:srgbClr val="123339"/>
                </a:solidFill>
                <a:latin typeface="Montserrat Medium" pitchFamily="2" charset="77"/>
              </a:rPr>
              <a:t>, one of my brothers, arrived with men from Judah, and I questioned them about Jerusalem and the Jewish remnant that had survived the exile. </a:t>
            </a:r>
            <a:r>
              <a:rPr lang="en-US" sz="2400" baseline="30000" dirty="0">
                <a:solidFill>
                  <a:srgbClr val="123339"/>
                </a:solidFill>
                <a:latin typeface="Montserrat Medium" pitchFamily="2" charset="77"/>
              </a:rPr>
              <a:t>3 </a:t>
            </a:r>
            <a:r>
              <a:rPr lang="en-US" sz="2400" dirty="0">
                <a:solidFill>
                  <a:srgbClr val="123339"/>
                </a:solidFill>
                <a:latin typeface="Montserrat Medium" pitchFamily="2" charset="77"/>
              </a:rPr>
              <a:t>They said to me, “The remnant in the province, who survived the exile, are in great trouble and disgrace. Jerusalem’s wall has been broken down, and its gates have been burned.” </a:t>
            </a:r>
          </a:p>
          <a:p>
            <a:endParaRPr lang="en-US" sz="2400" dirty="0">
              <a:solidFill>
                <a:srgbClr val="123339"/>
              </a:solidFill>
              <a:latin typeface="Montserrat Medium" pitchFamily="2" charset="77"/>
            </a:endParaRPr>
          </a:p>
          <a:p>
            <a:r>
              <a:rPr lang="en-US" sz="2400" dirty="0">
                <a:solidFill>
                  <a:srgbClr val="123339"/>
                </a:solidFill>
                <a:latin typeface="Montserrat Medium" pitchFamily="2" charset="77"/>
              </a:rPr>
              <a:t>Nehemiah 1:1-3</a:t>
            </a:r>
          </a:p>
        </p:txBody>
      </p:sp>
    </p:spTree>
    <p:extLst>
      <p:ext uri="{BB962C8B-B14F-4D97-AF65-F5344CB8AC3E}">
        <p14:creationId xmlns:p14="http://schemas.microsoft.com/office/powerpoint/2010/main" val="4254930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7AB5AFA-A64C-B344-8D4D-DA519833E3D9}"/>
              </a:ext>
            </a:extLst>
          </p:cNvPr>
          <p:cNvSpPr txBox="1"/>
          <p:nvPr/>
        </p:nvSpPr>
        <p:spPr>
          <a:xfrm>
            <a:off x="579863" y="735980"/>
            <a:ext cx="8040029" cy="3046988"/>
          </a:xfrm>
          <a:prstGeom prst="rect">
            <a:avLst/>
          </a:prstGeom>
          <a:noFill/>
        </p:spPr>
        <p:txBody>
          <a:bodyPr wrap="square" rtlCol="0">
            <a:spAutoFit/>
          </a:bodyPr>
          <a:lstStyle/>
          <a:p>
            <a:r>
              <a:rPr lang="en-US" sz="2400" dirty="0">
                <a:solidFill>
                  <a:srgbClr val="123339"/>
                </a:solidFill>
                <a:latin typeface="Montserrat Medium" pitchFamily="2" charset="77"/>
              </a:rPr>
              <a:t>Please, Lord, let your ear be attentive to the prayer of your servant and to that of your servants who delight to revere your name. Give your servant success today, and grant him compassion in the presence of this man.</a:t>
            </a:r>
          </a:p>
          <a:p>
            <a:r>
              <a:rPr lang="en-US" sz="2400" dirty="0">
                <a:solidFill>
                  <a:srgbClr val="123339"/>
                </a:solidFill>
                <a:latin typeface="Montserrat Medium" pitchFamily="2" charset="77"/>
              </a:rPr>
              <a:t>At the time, </a:t>
            </a:r>
            <a:r>
              <a:rPr lang="en-US" sz="2400" u="sng" dirty="0">
                <a:solidFill>
                  <a:srgbClr val="123339"/>
                </a:solidFill>
                <a:latin typeface="Montserrat Medium" pitchFamily="2" charset="77"/>
              </a:rPr>
              <a:t>I was the king’s cupbearer</a:t>
            </a:r>
            <a:r>
              <a:rPr lang="en-US" sz="2400" dirty="0">
                <a:solidFill>
                  <a:srgbClr val="123339"/>
                </a:solidFill>
                <a:latin typeface="Montserrat Medium" pitchFamily="2" charset="77"/>
              </a:rPr>
              <a:t>. </a:t>
            </a:r>
          </a:p>
          <a:p>
            <a:endParaRPr lang="en-US" sz="2400" dirty="0">
              <a:solidFill>
                <a:srgbClr val="123339"/>
              </a:solidFill>
              <a:latin typeface="Montserrat Medium" pitchFamily="2" charset="77"/>
            </a:endParaRPr>
          </a:p>
          <a:p>
            <a:r>
              <a:rPr lang="en-US" sz="2400" dirty="0">
                <a:solidFill>
                  <a:srgbClr val="123339"/>
                </a:solidFill>
                <a:latin typeface="Montserrat Medium" pitchFamily="2" charset="77"/>
              </a:rPr>
              <a:t>Nehemiah 1:11</a:t>
            </a:r>
          </a:p>
        </p:txBody>
      </p:sp>
    </p:spTree>
    <p:extLst>
      <p:ext uri="{BB962C8B-B14F-4D97-AF65-F5344CB8AC3E}">
        <p14:creationId xmlns:p14="http://schemas.microsoft.com/office/powerpoint/2010/main" val="4264249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7AB5AFA-A64C-B344-8D4D-DA519833E3D9}"/>
              </a:ext>
            </a:extLst>
          </p:cNvPr>
          <p:cNvSpPr txBox="1"/>
          <p:nvPr/>
        </p:nvSpPr>
        <p:spPr>
          <a:xfrm>
            <a:off x="769435" y="1092819"/>
            <a:ext cx="7683191" cy="1938992"/>
          </a:xfrm>
          <a:prstGeom prst="rect">
            <a:avLst/>
          </a:prstGeom>
          <a:noFill/>
        </p:spPr>
        <p:txBody>
          <a:bodyPr wrap="square" rtlCol="0">
            <a:spAutoFit/>
          </a:bodyPr>
          <a:lstStyle/>
          <a:p>
            <a:r>
              <a:rPr lang="en-US" sz="2400" dirty="0">
                <a:solidFill>
                  <a:srgbClr val="123339"/>
                </a:solidFill>
                <a:latin typeface="Montserrat Medium" pitchFamily="2" charset="77"/>
              </a:rPr>
              <a:t>When I heard these words, I sat down and wept. I mourned for a number of days, fasting and praying before the God of the heavens. </a:t>
            </a:r>
          </a:p>
          <a:p>
            <a:endParaRPr lang="en-US" sz="2400" dirty="0">
              <a:solidFill>
                <a:srgbClr val="123339"/>
              </a:solidFill>
              <a:latin typeface="Montserrat Medium" pitchFamily="2" charset="77"/>
            </a:endParaRPr>
          </a:p>
          <a:p>
            <a:r>
              <a:rPr lang="en-US" sz="2400" dirty="0">
                <a:solidFill>
                  <a:srgbClr val="123339"/>
                </a:solidFill>
                <a:latin typeface="Montserrat Medium" pitchFamily="2" charset="77"/>
              </a:rPr>
              <a:t>Nehemiah 1:4</a:t>
            </a:r>
          </a:p>
        </p:txBody>
      </p:sp>
    </p:spTree>
    <p:extLst>
      <p:ext uri="{BB962C8B-B14F-4D97-AF65-F5344CB8AC3E}">
        <p14:creationId xmlns:p14="http://schemas.microsoft.com/office/powerpoint/2010/main" val="36630077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7AB5AFA-A64C-B344-8D4D-DA519833E3D9}"/>
              </a:ext>
            </a:extLst>
          </p:cNvPr>
          <p:cNvSpPr txBox="1"/>
          <p:nvPr/>
        </p:nvSpPr>
        <p:spPr>
          <a:xfrm>
            <a:off x="769435" y="1092819"/>
            <a:ext cx="7683191" cy="1692771"/>
          </a:xfrm>
          <a:prstGeom prst="rect">
            <a:avLst/>
          </a:prstGeom>
          <a:noFill/>
        </p:spPr>
        <p:txBody>
          <a:bodyPr wrap="square" rtlCol="0">
            <a:spAutoFit/>
          </a:bodyPr>
          <a:lstStyle/>
          <a:p>
            <a:r>
              <a:rPr lang="en-US" sz="3200" cap="small" dirty="0">
                <a:solidFill>
                  <a:srgbClr val="123339"/>
                </a:solidFill>
                <a:latin typeface="Montserrat Medium" pitchFamily="2" charset="77"/>
              </a:rPr>
              <a:t>Faith Steps:</a:t>
            </a:r>
          </a:p>
          <a:p>
            <a:pPr marL="457200" indent="-457200">
              <a:buAutoNum type="arabicPeriod"/>
            </a:pPr>
            <a:r>
              <a:rPr lang="en-US" sz="2400" cap="small" dirty="0">
                <a:solidFill>
                  <a:srgbClr val="123339"/>
                </a:solidFill>
                <a:latin typeface="Montserrat Medium" pitchFamily="2" charset="77"/>
              </a:rPr>
              <a:t>P</a:t>
            </a:r>
            <a:r>
              <a:rPr lang="en-US" sz="2400" dirty="0">
                <a:solidFill>
                  <a:srgbClr val="123339"/>
                </a:solidFill>
                <a:latin typeface="Montserrat Medium" pitchFamily="2" charset="77"/>
              </a:rPr>
              <a:t>ray that you would see reality about God, yourself and others.</a:t>
            </a:r>
          </a:p>
          <a:p>
            <a:pPr marL="457200" indent="-457200">
              <a:buAutoNum type="arabicPeriod"/>
            </a:pPr>
            <a:endParaRPr lang="en-US" sz="2400" cap="small" dirty="0">
              <a:latin typeface="Montserrat Medium" pitchFamily="2" charset="77"/>
            </a:endParaRPr>
          </a:p>
        </p:txBody>
      </p:sp>
    </p:spTree>
    <p:extLst>
      <p:ext uri="{BB962C8B-B14F-4D97-AF65-F5344CB8AC3E}">
        <p14:creationId xmlns:p14="http://schemas.microsoft.com/office/powerpoint/2010/main" val="218143903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hemiah NH 2019" id="{027CDB14-964D-F949-8D05-DA988EC6B4E4}" vid="{282DA118-5C66-F044-9161-9ED05AF42B72}"/>
    </a:ext>
  </a:extLst>
</a:theme>
</file>

<file path=docProps/app.xml><?xml version="1.0" encoding="utf-8"?>
<Properties xmlns="http://schemas.openxmlformats.org/officeDocument/2006/extended-properties" xmlns:vt="http://schemas.openxmlformats.org/officeDocument/2006/docPropsVTypes">
  <Template>Office Theme</Template>
  <TotalTime>26</TotalTime>
  <Words>128</Words>
  <Application>Microsoft Macintosh PowerPoint</Application>
  <PresentationFormat>On-screen Show (4:3)</PresentationFormat>
  <Paragraphs>24</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Bitter</vt:lpstr>
      <vt:lpstr>Calibri</vt:lpstr>
      <vt:lpstr>Calibri Light</vt:lpstr>
      <vt:lpstr>Montserrat</vt:lpstr>
      <vt:lpstr>Montserrat Medium</vt:lpstr>
      <vt:lpstr>Office Theme</vt:lpstr>
      <vt:lpstr>PowerPoint Presentation</vt:lpstr>
      <vt:lpstr>The Start of Renewal  Nehemiah 1:1-4, 11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Nancy Jaques</dc:creator>
  <cp:lastModifiedBy>Nancy Jaques</cp:lastModifiedBy>
  <cp:revision>3</cp:revision>
  <dcterms:created xsi:type="dcterms:W3CDTF">2019-09-21T23:50:59Z</dcterms:created>
  <dcterms:modified xsi:type="dcterms:W3CDTF">2019-09-22T00:17:09Z</dcterms:modified>
</cp:coreProperties>
</file>