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1"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p:restoredTop sz="94705"/>
  </p:normalViewPr>
  <p:slideViewPr>
    <p:cSldViewPr snapToGrid="0" snapToObjects="1">
      <p:cViewPr varScale="1">
        <p:scale>
          <a:sx n="79" d="100"/>
          <a:sy n="79" d="100"/>
        </p:scale>
        <p:origin x="216"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D80D3A-83C4-484F-97DF-ECCB8D95479B}" type="datetimeFigureOut">
              <a:rPr lang="en-US" smtClean="0"/>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99537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80D3A-83C4-484F-97DF-ECCB8D95479B}" type="datetimeFigureOut">
              <a:rPr lang="en-US" smtClean="0"/>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77373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80D3A-83C4-484F-97DF-ECCB8D95479B}" type="datetimeFigureOut">
              <a:rPr lang="en-US" smtClean="0"/>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105248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80D3A-83C4-484F-97DF-ECCB8D95479B}" type="datetimeFigureOut">
              <a:rPr lang="en-US" smtClean="0"/>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175567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D80D3A-83C4-484F-97DF-ECCB8D95479B}" type="datetimeFigureOut">
              <a:rPr lang="en-US" smtClean="0"/>
              <a:t>9/13/19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20834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D80D3A-83C4-484F-97DF-ECCB8D95479B}" type="datetimeFigureOut">
              <a:rPr lang="en-US" smtClean="0"/>
              <a:t>9/13/19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93378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D80D3A-83C4-484F-97DF-ECCB8D95479B}" type="datetimeFigureOut">
              <a:rPr lang="en-US" smtClean="0"/>
              <a:t>9/13/19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192746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D80D3A-83C4-484F-97DF-ECCB8D95479B}" type="datetimeFigureOut">
              <a:rPr lang="en-US" smtClean="0"/>
              <a:t>9/13/19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419677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80D3A-83C4-484F-97DF-ECCB8D95479B}" type="datetimeFigureOut">
              <a:rPr lang="en-US" smtClean="0"/>
              <a:t>9/13/19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34499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D80D3A-83C4-484F-97DF-ECCB8D95479B}" type="datetimeFigureOut">
              <a:rPr lang="en-US" smtClean="0"/>
              <a:t>9/13/19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305512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D80D3A-83C4-484F-97DF-ECCB8D95479B}" type="datetimeFigureOut">
              <a:rPr lang="en-US" smtClean="0"/>
              <a:t>9/13/19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86E46-2DF7-074E-93AF-0759F68D4096}" type="slidenum">
              <a:rPr lang="en-US" smtClean="0"/>
              <a:t>‹#›</a:t>
            </a:fld>
            <a:endParaRPr lang="en-US"/>
          </a:p>
        </p:txBody>
      </p:sp>
    </p:spTree>
    <p:extLst>
      <p:ext uri="{BB962C8B-B14F-4D97-AF65-F5344CB8AC3E}">
        <p14:creationId xmlns:p14="http://schemas.microsoft.com/office/powerpoint/2010/main" val="221162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80D3A-83C4-484F-97DF-ECCB8D95479B}" type="datetimeFigureOut">
              <a:rPr lang="en-US" smtClean="0"/>
              <a:t>9/13/19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86E46-2DF7-074E-93AF-0759F68D4096}" type="slidenum">
              <a:rPr lang="en-US" smtClean="0"/>
              <a:t>‹#›</a:t>
            </a:fld>
            <a:endParaRPr lang="en-US"/>
          </a:p>
        </p:txBody>
      </p:sp>
    </p:spTree>
    <p:extLst>
      <p:ext uri="{BB962C8B-B14F-4D97-AF65-F5344CB8AC3E}">
        <p14:creationId xmlns:p14="http://schemas.microsoft.com/office/powerpoint/2010/main" val="44993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John+7%3A37-38&amp;version=ESV#fen-ESV-26355a"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9995-BE1D-1D41-B8B9-447E909CA3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5B288AC-57DD-0340-ABB4-7362D31464A3}"/>
              </a:ext>
            </a:extLst>
          </p:cNvPr>
          <p:cNvPicPr>
            <a:picLocks noGrp="1" noChangeAspect="1"/>
          </p:cNvPicPr>
          <p:nvPr>
            <p:ph idx="1"/>
          </p:nvPr>
        </p:nvPicPr>
        <p:blipFill>
          <a:blip r:embed="rId2"/>
          <a:stretch>
            <a:fillRect/>
          </a:stretch>
        </p:blipFill>
        <p:spPr>
          <a:xfrm>
            <a:off x="-12035" y="-90"/>
            <a:ext cx="9156035" cy="6868144"/>
          </a:xfrm>
          <a:ln w="34925" cmpd="sng">
            <a:solidFill>
              <a:schemeClr val="tx1">
                <a:lumMod val="65000"/>
                <a:lumOff val="35000"/>
              </a:schemeClr>
            </a:solidFill>
          </a:ln>
          <a:effectLst>
            <a:glow rad="12700">
              <a:schemeClr val="tx1">
                <a:lumMod val="75000"/>
                <a:lumOff val="25000"/>
                <a:alpha val="40000"/>
              </a:schemeClr>
            </a:glow>
          </a:effectLst>
        </p:spPr>
      </p:pic>
      <p:sp>
        <p:nvSpPr>
          <p:cNvPr id="6" name="Rectangle 5">
            <a:extLst>
              <a:ext uri="{FF2B5EF4-FFF2-40B4-BE49-F238E27FC236}">
                <a16:creationId xmlns:a16="http://schemas.microsoft.com/office/drawing/2014/main" id="{A7A9069B-4752-E14C-898B-DA2D93721C90}"/>
              </a:ext>
            </a:extLst>
          </p:cNvPr>
          <p:cNvSpPr/>
          <p:nvPr/>
        </p:nvSpPr>
        <p:spPr>
          <a:xfrm>
            <a:off x="3136900" y="2395836"/>
            <a:ext cx="4474926" cy="1323439"/>
          </a:xfrm>
          <a:prstGeom prst="rect">
            <a:avLst/>
          </a:prstGeom>
          <a:noFill/>
          <a:ln>
            <a:noFill/>
          </a:ln>
        </p:spPr>
        <p:txBody>
          <a:bodyPr wrap="square" lIns="91440" tIns="45720" rIns="91440" bIns="45720">
            <a:spAutoFit/>
            <a:scene3d>
              <a:camera prst="orthographicFront"/>
              <a:lightRig rig="threePt" dir="t"/>
            </a:scene3d>
            <a:sp3d>
              <a:bevelT w="12700"/>
              <a:bevelB w="31750" h="82550"/>
            </a:sp3d>
          </a:bodyPr>
          <a:lstStyle/>
          <a:p>
            <a:pPr algn="ctr"/>
            <a:r>
              <a:rPr lang="en-US" sz="80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Tree>
    <p:extLst>
      <p:ext uri="{BB962C8B-B14F-4D97-AF65-F5344CB8AC3E}">
        <p14:creationId xmlns:p14="http://schemas.microsoft.com/office/powerpoint/2010/main" val="3427211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pic>
        <p:nvPicPr>
          <p:cNvPr id="4" name="Picture 3">
            <a:extLst>
              <a:ext uri="{FF2B5EF4-FFF2-40B4-BE49-F238E27FC236}">
                <a16:creationId xmlns:a16="http://schemas.microsoft.com/office/drawing/2014/main" id="{1D110D64-51E5-CF4C-82C5-8638F9C34F31}"/>
              </a:ext>
            </a:extLst>
          </p:cNvPr>
          <p:cNvPicPr>
            <a:picLocks noChangeAspect="1"/>
          </p:cNvPicPr>
          <p:nvPr/>
        </p:nvPicPr>
        <p:blipFill>
          <a:blip r:embed="rId3"/>
          <a:stretch>
            <a:fillRect/>
          </a:stretch>
        </p:blipFill>
        <p:spPr>
          <a:xfrm>
            <a:off x="2835317" y="338437"/>
            <a:ext cx="3473369" cy="4918664"/>
          </a:xfrm>
          <a:prstGeom prst="rect">
            <a:avLst/>
          </a:prstGeom>
          <a:ln w="44450" cmpd="thickThin">
            <a:solidFill>
              <a:srgbClr val="595959"/>
            </a:solidFill>
            <a:miter lim="800000"/>
          </a:ln>
        </p:spPr>
      </p:pic>
    </p:spTree>
    <p:extLst>
      <p:ext uri="{BB962C8B-B14F-4D97-AF65-F5344CB8AC3E}">
        <p14:creationId xmlns:p14="http://schemas.microsoft.com/office/powerpoint/2010/main" val="75336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pic>
        <p:nvPicPr>
          <p:cNvPr id="3" name="Picture 2">
            <a:extLst>
              <a:ext uri="{FF2B5EF4-FFF2-40B4-BE49-F238E27FC236}">
                <a16:creationId xmlns:a16="http://schemas.microsoft.com/office/drawing/2014/main" id="{740E6483-8064-1943-9FB5-AF4F873E2DAB}"/>
              </a:ext>
            </a:extLst>
          </p:cNvPr>
          <p:cNvPicPr>
            <a:picLocks noChangeAspect="1"/>
          </p:cNvPicPr>
          <p:nvPr/>
        </p:nvPicPr>
        <p:blipFill>
          <a:blip r:embed="rId3"/>
          <a:stretch>
            <a:fillRect/>
          </a:stretch>
        </p:blipFill>
        <p:spPr>
          <a:xfrm rot="5400000">
            <a:off x="2084615" y="1101797"/>
            <a:ext cx="4974772" cy="3731079"/>
          </a:xfrm>
          <a:prstGeom prst="rect">
            <a:avLst/>
          </a:prstGeom>
          <a:ln w="44450" cmpd="thinThick">
            <a:solidFill>
              <a:srgbClr val="595959"/>
            </a:solidFill>
            <a:miter lim="800000"/>
          </a:ln>
        </p:spPr>
      </p:pic>
    </p:spTree>
    <p:extLst>
      <p:ext uri="{BB962C8B-B14F-4D97-AF65-F5344CB8AC3E}">
        <p14:creationId xmlns:p14="http://schemas.microsoft.com/office/powerpoint/2010/main" val="307535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33471" y="534390"/>
            <a:ext cx="7477061" cy="4401205"/>
          </a:xfrm>
          <a:prstGeom prst="rect">
            <a:avLst/>
          </a:prstGeom>
          <a:noFill/>
        </p:spPr>
        <p:txBody>
          <a:bodyPr wrap="square" rtlCol="0">
            <a:spAutoFit/>
          </a:bodyPr>
          <a:lstStyle/>
          <a:p>
            <a:r>
              <a:rPr lang="en-US" sz="2800" u="sng" dirty="0">
                <a:latin typeface="Lucida Grande" panose="020B0600040502020204" pitchFamily="34" charset="0"/>
                <a:cs typeface="Lucida Grande" panose="020B0600040502020204" pitchFamily="34" charset="0"/>
              </a:rPr>
              <a:t>I counsel you to buy from me</a:t>
            </a:r>
            <a:r>
              <a:rPr lang="en-US" sz="2800" dirty="0">
                <a:latin typeface="Lucida Grande" panose="020B0600040502020204" pitchFamily="34" charset="0"/>
                <a:cs typeface="Lucida Grande" panose="020B0600040502020204" pitchFamily="34" charset="0"/>
              </a:rPr>
              <a:t> gold refined by fire, so that you may be rich, and white garments so that you may clothe yourself and the shame of your nakedness may not be seen, and salve to anoint your eyes, so that you may see. </a:t>
            </a:r>
            <a:r>
              <a:rPr lang="en-US" sz="2800" baseline="30000" dirty="0">
                <a:latin typeface="Lucida Grande" panose="020B0600040502020204" pitchFamily="34" charset="0"/>
                <a:cs typeface="Lucida Grande" panose="020B0600040502020204" pitchFamily="34" charset="0"/>
              </a:rPr>
              <a:t>19 </a:t>
            </a:r>
            <a:r>
              <a:rPr lang="en-US" sz="2800" dirty="0">
                <a:latin typeface="Lucida Grande" panose="020B0600040502020204" pitchFamily="34" charset="0"/>
                <a:cs typeface="Lucida Grande" panose="020B0600040502020204" pitchFamily="34" charset="0"/>
              </a:rPr>
              <a:t>Those whom I love, I reprove and discipline, so be zealous and repent. </a:t>
            </a:r>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Revelation 3:18-19</a:t>
            </a:r>
          </a:p>
        </p:txBody>
      </p:sp>
    </p:spTree>
    <p:extLst>
      <p:ext uri="{BB962C8B-B14F-4D97-AF65-F5344CB8AC3E}">
        <p14:creationId xmlns:p14="http://schemas.microsoft.com/office/powerpoint/2010/main" val="84666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33471" y="534390"/>
            <a:ext cx="7477061" cy="523220"/>
          </a:xfrm>
          <a:prstGeom prst="rect">
            <a:avLst/>
          </a:prstGeom>
          <a:noFill/>
        </p:spPr>
        <p:txBody>
          <a:bodyPr wrap="square" rtlCol="0">
            <a:spAutoFit/>
          </a:bodyPr>
          <a:lstStyle/>
          <a:p>
            <a:r>
              <a:rPr lang="en-US" sz="2800" dirty="0">
                <a:latin typeface="Lucida Grande" panose="020B0600040502020204" pitchFamily="34" charset="0"/>
                <a:cs typeface="Lucida Grande" panose="020B0600040502020204" pitchFamily="34" charset="0"/>
              </a:rPr>
              <a:t>1. Recognize your thirst.</a:t>
            </a:r>
          </a:p>
        </p:txBody>
      </p:sp>
    </p:spTree>
    <p:extLst>
      <p:ext uri="{BB962C8B-B14F-4D97-AF65-F5344CB8AC3E}">
        <p14:creationId xmlns:p14="http://schemas.microsoft.com/office/powerpoint/2010/main" val="30556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33471" y="534390"/>
            <a:ext cx="7477061" cy="3108543"/>
          </a:xfrm>
          <a:prstGeom prst="rect">
            <a:avLst/>
          </a:prstGeom>
          <a:noFill/>
        </p:spPr>
        <p:txBody>
          <a:bodyPr wrap="square" rtlCol="0">
            <a:spAutoFit/>
          </a:bodyPr>
          <a:lstStyle/>
          <a:p>
            <a:pPr marL="514350" indent="-514350">
              <a:buAutoNum type="arabicPeriod"/>
            </a:pPr>
            <a:r>
              <a:rPr lang="en-US" sz="2800" dirty="0">
                <a:latin typeface="Lucida Grande" panose="020B0600040502020204" pitchFamily="34" charset="0"/>
                <a:cs typeface="Lucida Grande" panose="020B0600040502020204" pitchFamily="34" charset="0"/>
              </a:rPr>
              <a:t>Recognize your thirst.</a:t>
            </a:r>
          </a:p>
          <a:p>
            <a:pPr marL="971550" lvl="1" indent="-514350">
              <a:buFont typeface="Arial" panose="020B0604020202020204" pitchFamily="34" charset="0"/>
              <a:buChar char="•"/>
            </a:pPr>
            <a:r>
              <a:rPr lang="en-US" sz="2800" dirty="0">
                <a:latin typeface="Lucida Grande" panose="020B0600040502020204" pitchFamily="34" charset="0"/>
                <a:cs typeface="Lucida Grande" panose="020B0600040502020204" pitchFamily="34" charset="0"/>
              </a:rPr>
              <a:t>Comparison</a:t>
            </a:r>
          </a:p>
          <a:p>
            <a:pPr marL="971550" lvl="1" indent="-514350">
              <a:buFont typeface="Arial" panose="020B0604020202020204" pitchFamily="34" charset="0"/>
              <a:buChar char="•"/>
            </a:pPr>
            <a:r>
              <a:rPr lang="en-US" sz="2800" dirty="0">
                <a:latin typeface="Lucida Grande" panose="020B0600040502020204" pitchFamily="34" charset="0"/>
                <a:cs typeface="Lucida Grande" panose="020B0600040502020204" pitchFamily="34" charset="0"/>
              </a:rPr>
              <a:t>Buy/eat when you are lonely depressed or bored</a:t>
            </a:r>
          </a:p>
          <a:p>
            <a:pPr marL="971550" lvl="1" indent="-514350">
              <a:buFont typeface="Arial" panose="020B0604020202020204" pitchFamily="34" charset="0"/>
              <a:buChar char="•"/>
            </a:pPr>
            <a:r>
              <a:rPr lang="en-US" sz="2800" dirty="0">
                <a:latin typeface="Lucida Grande" panose="020B0600040502020204" pitchFamily="34" charset="0"/>
                <a:cs typeface="Lucida Grande" panose="020B0600040502020204" pitchFamily="34" charset="0"/>
              </a:rPr>
              <a:t>Irritable</a:t>
            </a:r>
          </a:p>
          <a:p>
            <a:pPr marL="971550" lvl="1" indent="-514350">
              <a:buFont typeface="Arial" panose="020B0604020202020204" pitchFamily="34" charset="0"/>
              <a:buChar char="•"/>
            </a:pPr>
            <a:r>
              <a:rPr lang="en-US" sz="2800" dirty="0">
                <a:latin typeface="Lucida Grande" panose="020B0600040502020204" pitchFamily="34" charset="0"/>
                <a:cs typeface="Lucida Grande" panose="020B0600040502020204" pitchFamily="34" charset="0"/>
              </a:rPr>
              <a:t>I’m not _______ enough</a:t>
            </a:r>
          </a:p>
          <a:p>
            <a:pPr marL="971550" lvl="1" indent="-514350">
              <a:buFont typeface="Arial" panose="020B0604020202020204" pitchFamily="34" charset="0"/>
              <a:buChar char="•"/>
            </a:pPr>
            <a:r>
              <a:rPr lang="en-US" sz="2800" dirty="0">
                <a:latin typeface="Lucida Grande" panose="020B0600040502020204" pitchFamily="34" charset="0"/>
                <a:cs typeface="Lucida Grande" panose="020B0600040502020204" pitchFamily="34" charset="0"/>
              </a:rPr>
              <a:t>Anxious you’ll be found out</a:t>
            </a:r>
          </a:p>
        </p:txBody>
      </p:sp>
    </p:spTree>
    <p:extLst>
      <p:ext uri="{BB962C8B-B14F-4D97-AF65-F5344CB8AC3E}">
        <p14:creationId xmlns:p14="http://schemas.microsoft.com/office/powerpoint/2010/main" val="156392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33471" y="534390"/>
            <a:ext cx="7477061" cy="954107"/>
          </a:xfrm>
          <a:prstGeom prst="rect">
            <a:avLst/>
          </a:prstGeom>
          <a:noFill/>
        </p:spPr>
        <p:txBody>
          <a:bodyPr wrap="square" rtlCol="0">
            <a:spAutoFit/>
          </a:bodyPr>
          <a:lstStyle/>
          <a:p>
            <a:pPr marL="514350" indent="-514350">
              <a:buAutoNum type="arabicPeriod"/>
            </a:pPr>
            <a:r>
              <a:rPr lang="en-US" sz="2800" dirty="0">
                <a:solidFill>
                  <a:schemeClr val="tx1">
                    <a:alpha val="65000"/>
                  </a:schemeClr>
                </a:solidFill>
                <a:latin typeface="Lucida Grande" panose="020B0600040502020204" pitchFamily="34" charset="0"/>
                <a:cs typeface="Lucida Grande" panose="020B0600040502020204" pitchFamily="34" charset="0"/>
              </a:rPr>
              <a:t>Recognize your thirst.</a:t>
            </a:r>
          </a:p>
          <a:p>
            <a:pPr marL="514350" indent="-514350">
              <a:buAutoNum type="arabicPeriod"/>
            </a:pPr>
            <a:r>
              <a:rPr lang="en-US" sz="2800" dirty="0">
                <a:latin typeface="Lucida Grande" panose="020B0600040502020204" pitchFamily="34" charset="0"/>
                <a:cs typeface="Lucida Grande" panose="020B0600040502020204" pitchFamily="34" charset="0"/>
              </a:rPr>
              <a:t>Principle of Displacement</a:t>
            </a:r>
          </a:p>
        </p:txBody>
      </p:sp>
    </p:spTree>
    <p:extLst>
      <p:ext uri="{BB962C8B-B14F-4D97-AF65-F5344CB8AC3E}">
        <p14:creationId xmlns:p14="http://schemas.microsoft.com/office/powerpoint/2010/main" val="227097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16329"/>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1176016" y="534390"/>
            <a:ext cx="6791972" cy="3108543"/>
          </a:xfrm>
          <a:prstGeom prst="rect">
            <a:avLst/>
          </a:prstGeom>
          <a:noFill/>
        </p:spPr>
        <p:txBody>
          <a:bodyPr wrap="square" rtlCol="0">
            <a:spAutoFit/>
          </a:bodyPr>
          <a:lstStyle/>
          <a:p>
            <a:pPr marL="514350" indent="-514350">
              <a:buAutoNum type="arabicPeriod"/>
            </a:pPr>
            <a:r>
              <a:rPr lang="en-US" sz="2800" dirty="0">
                <a:solidFill>
                  <a:schemeClr val="tx1">
                    <a:alpha val="65000"/>
                  </a:schemeClr>
                </a:solidFill>
                <a:latin typeface="Lucida Grande" panose="020B0600040502020204" pitchFamily="34" charset="0"/>
                <a:cs typeface="Lucida Grande" panose="020B0600040502020204" pitchFamily="34" charset="0"/>
              </a:rPr>
              <a:t>Recognize your thirst.</a:t>
            </a:r>
          </a:p>
          <a:p>
            <a:pPr marL="514350" indent="-514350">
              <a:buAutoNum type="arabicPeriod"/>
            </a:pPr>
            <a:r>
              <a:rPr lang="en-US" sz="2800" dirty="0">
                <a:latin typeface="Lucida Grande" panose="020B0600040502020204" pitchFamily="34" charset="0"/>
                <a:cs typeface="Lucida Grande" panose="020B0600040502020204" pitchFamily="34" charset="0"/>
              </a:rPr>
              <a:t>Principle of Displacement</a:t>
            </a:r>
          </a:p>
          <a:p>
            <a:pPr lvl="1"/>
            <a:endParaRPr lang="en-US" sz="2800" dirty="0">
              <a:latin typeface="Lucida Grande" panose="020B0600040502020204" pitchFamily="34" charset="0"/>
              <a:cs typeface="Lucida Grande" panose="020B0600040502020204" pitchFamily="34" charset="0"/>
            </a:endParaRPr>
          </a:p>
          <a:p>
            <a:pPr lvl="1"/>
            <a:r>
              <a:rPr lang="en-US" sz="2800" dirty="0">
                <a:latin typeface="Lucida Grande" panose="020B0600040502020204" pitchFamily="34" charset="0"/>
                <a:cs typeface="Lucida Grande" panose="020B0600040502020204" pitchFamily="34" charset="0"/>
              </a:rPr>
              <a:t>In the L</a:t>
            </a:r>
            <a:r>
              <a:rPr lang="en-US" sz="2800" cap="small" dirty="0">
                <a:latin typeface="Lucida Grande" panose="020B0600040502020204" pitchFamily="34" charset="0"/>
                <a:cs typeface="Lucida Grande" panose="020B0600040502020204" pitchFamily="34" charset="0"/>
              </a:rPr>
              <a:t>ord</a:t>
            </a:r>
            <a:r>
              <a:rPr lang="en-US" sz="2800" dirty="0">
                <a:latin typeface="Lucida Grande" panose="020B0600040502020204" pitchFamily="34" charset="0"/>
                <a:cs typeface="Lucida Grande" panose="020B0600040502020204" pitchFamily="34" charset="0"/>
              </a:rPr>
              <a:t> I take refuge;</a:t>
            </a:r>
          </a:p>
          <a:p>
            <a:pPr lvl="1"/>
            <a:r>
              <a:rPr lang="en-US" sz="2800" dirty="0">
                <a:latin typeface="Lucida Grande" panose="020B0600040502020204" pitchFamily="34" charset="0"/>
                <a:cs typeface="Lucida Grande" panose="020B0600040502020204" pitchFamily="34" charset="0"/>
              </a:rPr>
              <a:t>How can you say to my soul,</a:t>
            </a:r>
          </a:p>
          <a:p>
            <a:pPr lvl="1"/>
            <a:r>
              <a:rPr lang="en-US" sz="2800" dirty="0">
                <a:latin typeface="Lucida Grande" panose="020B0600040502020204" pitchFamily="34" charset="0"/>
                <a:cs typeface="Lucida Grande" panose="020B0600040502020204" pitchFamily="34" charset="0"/>
              </a:rPr>
              <a:t>“Flee like a bird to your mountain.”</a:t>
            </a:r>
          </a:p>
          <a:p>
            <a:pPr lvl="1" algn="r"/>
            <a:r>
              <a:rPr lang="en-US" sz="2800" dirty="0">
                <a:latin typeface="Lucida Grande" panose="020B0600040502020204" pitchFamily="34" charset="0"/>
                <a:cs typeface="Lucida Grande" panose="020B0600040502020204" pitchFamily="34" charset="0"/>
              </a:rPr>
              <a:t>Psalm 11:1</a:t>
            </a:r>
          </a:p>
        </p:txBody>
      </p:sp>
    </p:spTree>
    <p:extLst>
      <p:ext uri="{BB962C8B-B14F-4D97-AF65-F5344CB8AC3E}">
        <p14:creationId xmlns:p14="http://schemas.microsoft.com/office/powerpoint/2010/main" val="3543866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33471" y="534390"/>
            <a:ext cx="7477061" cy="2677656"/>
          </a:xfrm>
          <a:prstGeom prst="rect">
            <a:avLst/>
          </a:prstGeom>
          <a:noFill/>
        </p:spPr>
        <p:txBody>
          <a:bodyPr wrap="square" rtlCol="0">
            <a:spAutoFit/>
          </a:bodyPr>
          <a:lstStyle/>
          <a:p>
            <a:r>
              <a:rPr lang="en-US" sz="2800" dirty="0">
                <a:latin typeface="Lucida Grande" panose="020B0600040502020204" pitchFamily="34" charset="0"/>
                <a:cs typeface="Lucida Grande" panose="020B0600040502020204" pitchFamily="34" charset="0"/>
              </a:rPr>
              <a:t>And we know that for those who love God all things work together for good, for those who are called according to his purpose.</a:t>
            </a:r>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Romans 8:28</a:t>
            </a:r>
          </a:p>
        </p:txBody>
      </p:sp>
    </p:spTree>
    <p:extLst>
      <p:ext uri="{BB962C8B-B14F-4D97-AF65-F5344CB8AC3E}">
        <p14:creationId xmlns:p14="http://schemas.microsoft.com/office/powerpoint/2010/main" val="1548377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33471" y="534390"/>
            <a:ext cx="7477061" cy="1815882"/>
          </a:xfrm>
          <a:prstGeom prst="rect">
            <a:avLst/>
          </a:prstGeom>
          <a:noFill/>
        </p:spPr>
        <p:txBody>
          <a:bodyPr wrap="square" rtlCol="0">
            <a:spAutoFit/>
          </a:bodyPr>
          <a:lstStyle/>
          <a:p>
            <a:pPr marL="514350" indent="-514350">
              <a:buAutoNum type="arabicPeriod"/>
            </a:pPr>
            <a:r>
              <a:rPr lang="en-US" sz="2800" dirty="0">
                <a:solidFill>
                  <a:schemeClr val="tx1">
                    <a:alpha val="65000"/>
                  </a:schemeClr>
                </a:solidFill>
                <a:latin typeface="Lucida Grande" panose="020B0600040502020204" pitchFamily="34" charset="0"/>
                <a:cs typeface="Lucida Grande" panose="020B0600040502020204" pitchFamily="34" charset="0"/>
              </a:rPr>
              <a:t>Recognize your thirst.</a:t>
            </a:r>
          </a:p>
          <a:p>
            <a:pPr marL="514350" indent="-514350">
              <a:buAutoNum type="arabicPeriod"/>
            </a:pPr>
            <a:r>
              <a:rPr lang="en-US" sz="2800" dirty="0">
                <a:solidFill>
                  <a:schemeClr val="tx1">
                    <a:alpha val="61000"/>
                  </a:schemeClr>
                </a:solidFill>
                <a:latin typeface="Lucida Grande" panose="020B0600040502020204" pitchFamily="34" charset="0"/>
                <a:cs typeface="Lucida Grande" panose="020B0600040502020204" pitchFamily="34" charset="0"/>
              </a:rPr>
              <a:t>Principle of Displacement</a:t>
            </a:r>
          </a:p>
          <a:p>
            <a:pPr marL="514350" indent="-514350">
              <a:buAutoNum type="arabicPeriod"/>
            </a:pPr>
            <a:r>
              <a:rPr lang="en-US" sz="2800" dirty="0">
                <a:latin typeface="Lucida Grande" panose="020B0600040502020204" pitchFamily="34" charset="0"/>
                <a:cs typeface="Lucida Grande" panose="020B0600040502020204" pitchFamily="34" charset="0"/>
              </a:rPr>
              <a:t>Repentance… so be zealous and repent (v. 19)</a:t>
            </a:r>
          </a:p>
        </p:txBody>
      </p:sp>
    </p:spTree>
    <p:extLst>
      <p:ext uri="{BB962C8B-B14F-4D97-AF65-F5344CB8AC3E}">
        <p14:creationId xmlns:p14="http://schemas.microsoft.com/office/powerpoint/2010/main" val="216604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33471" y="534390"/>
            <a:ext cx="7477061" cy="4401205"/>
          </a:xfrm>
          <a:prstGeom prst="rect">
            <a:avLst/>
          </a:prstGeom>
          <a:noFill/>
        </p:spPr>
        <p:txBody>
          <a:bodyPr wrap="square" rtlCol="0">
            <a:spAutoFit/>
          </a:bodyPr>
          <a:lstStyle/>
          <a:p>
            <a:pPr marL="514350" indent="-514350">
              <a:buAutoNum type="arabicPeriod"/>
            </a:pPr>
            <a:r>
              <a:rPr lang="en-US" sz="2800" dirty="0">
                <a:solidFill>
                  <a:schemeClr val="tx1">
                    <a:alpha val="65000"/>
                  </a:schemeClr>
                </a:solidFill>
                <a:latin typeface="Lucida Grande" panose="020B0600040502020204" pitchFamily="34" charset="0"/>
                <a:cs typeface="Lucida Grande" panose="020B0600040502020204" pitchFamily="34" charset="0"/>
              </a:rPr>
              <a:t>Recognize your thirst.</a:t>
            </a:r>
          </a:p>
          <a:p>
            <a:pPr marL="514350" indent="-514350">
              <a:buAutoNum type="arabicPeriod"/>
            </a:pPr>
            <a:r>
              <a:rPr lang="en-US" sz="2800" dirty="0">
                <a:solidFill>
                  <a:schemeClr val="tx1">
                    <a:alpha val="61000"/>
                  </a:schemeClr>
                </a:solidFill>
                <a:latin typeface="Lucida Grande" panose="020B0600040502020204" pitchFamily="34" charset="0"/>
                <a:cs typeface="Lucida Grande" panose="020B0600040502020204" pitchFamily="34" charset="0"/>
              </a:rPr>
              <a:t>Principle of Displacement</a:t>
            </a:r>
          </a:p>
          <a:p>
            <a:pPr marL="514350" indent="-514350">
              <a:buAutoNum type="arabicPeriod"/>
            </a:pPr>
            <a:r>
              <a:rPr lang="en-US" sz="2800" dirty="0">
                <a:latin typeface="Lucida Grande" panose="020B0600040502020204" pitchFamily="34" charset="0"/>
                <a:cs typeface="Lucida Grande" panose="020B0600040502020204" pitchFamily="34" charset="0"/>
              </a:rPr>
              <a:t>Repentance… so be zealous and repent (v. 19)</a:t>
            </a:r>
          </a:p>
          <a:p>
            <a:pPr marL="514350" indent="-514350">
              <a:buAutoNum type="arabicPeriod"/>
            </a:pPr>
            <a:endParaRPr lang="en-US" sz="2800" dirty="0">
              <a:latin typeface="Lucida Grande" panose="020B0600040502020204" pitchFamily="34" charset="0"/>
              <a:cs typeface="Lucida Grande" panose="020B0600040502020204" pitchFamily="34" charset="0"/>
            </a:endParaRPr>
          </a:p>
          <a:p>
            <a:r>
              <a:rPr lang="en-US" sz="2800" dirty="0">
                <a:latin typeface="Lucida Grande" panose="020B0600040502020204" pitchFamily="34" charset="0"/>
                <a:cs typeface="Lucida Grande" panose="020B0600040502020204" pitchFamily="34" charset="0"/>
              </a:rPr>
              <a:t>Because of this, the </a:t>
            </a:r>
            <a:r>
              <a:rPr lang="en-US" sz="2800" cap="small" dirty="0">
                <a:latin typeface="Lucida Grande" panose="020B0600040502020204" pitchFamily="34" charset="0"/>
                <a:cs typeface="Lucida Grande" panose="020B0600040502020204" pitchFamily="34" charset="0"/>
              </a:rPr>
              <a:t>Lord</a:t>
            </a:r>
            <a:r>
              <a:rPr lang="en-US" sz="2800" dirty="0">
                <a:latin typeface="Lucida Grande" panose="020B0600040502020204" pitchFamily="34" charset="0"/>
                <a:cs typeface="Lucida Grande" panose="020B0600040502020204" pitchFamily="34" charset="0"/>
              </a:rPr>
              <a:t> said, “You must repent of such words and thoughts!  </a:t>
            </a:r>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Jeremiah 15:19</a:t>
            </a:r>
          </a:p>
          <a:p>
            <a:endParaRPr lang="en-US" sz="2800" dirty="0">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58412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0" y="0"/>
            <a:ext cx="9144000" cy="6858000"/>
          </a:xfrm>
          <a:prstGeom prst="rect">
            <a:avLst/>
          </a:prstGeom>
          <a:ln w="38100">
            <a:solidFill>
              <a:schemeClr val="tx1">
                <a:lumMod val="75000"/>
                <a:lumOff val="25000"/>
              </a:schemeClr>
            </a:solidFill>
          </a:ln>
        </p:spPr>
      </p:pic>
      <p:sp>
        <p:nvSpPr>
          <p:cNvPr id="4" name="Rectangle 3">
            <a:extLst>
              <a:ext uri="{FF2B5EF4-FFF2-40B4-BE49-F238E27FC236}">
                <a16:creationId xmlns:a16="http://schemas.microsoft.com/office/drawing/2014/main" id="{64DE7DCD-1B39-D847-82DF-377A4EF8E99C}"/>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8" name="Rectangle 7">
            <a:extLst>
              <a:ext uri="{FF2B5EF4-FFF2-40B4-BE49-F238E27FC236}">
                <a16:creationId xmlns:a16="http://schemas.microsoft.com/office/drawing/2014/main" id="{4A7EAD7A-00D6-A145-8672-1B859156C385}"/>
              </a:ext>
            </a:extLst>
          </p:cNvPr>
          <p:cNvSpPr/>
          <p:nvPr/>
        </p:nvSpPr>
        <p:spPr>
          <a:xfrm>
            <a:off x="1157199" y="1385662"/>
            <a:ext cx="6829602" cy="1261884"/>
          </a:xfrm>
          <a:prstGeom prst="rect">
            <a:avLst/>
          </a:prstGeom>
        </p:spPr>
        <p:txBody>
          <a:bodyPr wrap="square">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Stay Thirsty</a:t>
            </a:r>
          </a:p>
          <a:p>
            <a:pPr algn="ctr"/>
            <a:r>
              <a:rPr lang="en-US" sz="32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Revelations 3:14-20</a:t>
            </a:r>
          </a:p>
        </p:txBody>
      </p:sp>
    </p:spTree>
    <p:extLst>
      <p:ext uri="{BB962C8B-B14F-4D97-AF65-F5344CB8AC3E}">
        <p14:creationId xmlns:p14="http://schemas.microsoft.com/office/powerpoint/2010/main" val="372614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359229" y="534390"/>
            <a:ext cx="8458200" cy="5693866"/>
          </a:xfrm>
          <a:prstGeom prst="rect">
            <a:avLst/>
          </a:prstGeom>
          <a:noFill/>
        </p:spPr>
        <p:txBody>
          <a:bodyPr wrap="square" rtlCol="0">
            <a:spAutoFit/>
          </a:bodyPr>
          <a:lstStyle/>
          <a:p>
            <a:r>
              <a:rPr lang="en-US" sz="2400" dirty="0">
                <a:latin typeface="Lucida Grande" panose="020B0600040502020204" pitchFamily="34" charset="0"/>
                <a:cs typeface="Lucida Grande" panose="020B0600040502020204" pitchFamily="34" charset="0"/>
              </a:rPr>
              <a:t>From whom every family in heaven and on earth is named, </a:t>
            </a:r>
            <a:r>
              <a:rPr lang="en-US" sz="2400" baseline="30000" dirty="0">
                <a:latin typeface="Lucida Grande" panose="020B0600040502020204" pitchFamily="34" charset="0"/>
                <a:cs typeface="Lucida Grande" panose="020B0600040502020204" pitchFamily="34" charset="0"/>
              </a:rPr>
              <a:t>16 </a:t>
            </a:r>
            <a:r>
              <a:rPr lang="en-US" sz="2400" dirty="0">
                <a:latin typeface="Lucida Grande" panose="020B0600040502020204" pitchFamily="34" charset="0"/>
                <a:cs typeface="Lucida Grande" panose="020B0600040502020204" pitchFamily="34" charset="0"/>
              </a:rPr>
              <a:t>that according to the riches of his glory he may grant you to be strengthened with power through his Spirit in your inner being, </a:t>
            </a:r>
            <a:r>
              <a:rPr lang="en-US" sz="2400" baseline="30000" dirty="0">
                <a:latin typeface="Lucida Grande" panose="020B0600040502020204" pitchFamily="34" charset="0"/>
                <a:cs typeface="Lucida Grande" panose="020B0600040502020204" pitchFamily="34" charset="0"/>
              </a:rPr>
              <a:t>17 </a:t>
            </a:r>
            <a:r>
              <a:rPr lang="en-US" sz="2400" dirty="0">
                <a:latin typeface="Lucida Grande" panose="020B0600040502020204" pitchFamily="34" charset="0"/>
                <a:cs typeface="Lucida Grande" panose="020B0600040502020204" pitchFamily="34" charset="0"/>
              </a:rPr>
              <a:t>so that Christ may dwell in your hearts through faith—that you, being rooted and grounded in love, </a:t>
            </a:r>
            <a:r>
              <a:rPr lang="en-US" sz="2400" baseline="30000" dirty="0">
                <a:latin typeface="Lucida Grande" panose="020B0600040502020204" pitchFamily="34" charset="0"/>
                <a:cs typeface="Lucida Grande" panose="020B0600040502020204" pitchFamily="34" charset="0"/>
              </a:rPr>
              <a:t>18 </a:t>
            </a:r>
            <a:r>
              <a:rPr lang="en-US" sz="2400" dirty="0">
                <a:latin typeface="Lucida Grande" panose="020B0600040502020204" pitchFamily="34" charset="0"/>
                <a:cs typeface="Lucida Grande" panose="020B0600040502020204" pitchFamily="34" charset="0"/>
              </a:rPr>
              <a:t>may have strength to comprehend with all the saints what is the breadth and length and height and depth, </a:t>
            </a:r>
            <a:r>
              <a:rPr lang="en-US" sz="2400" baseline="30000" dirty="0">
                <a:latin typeface="Lucida Grande" panose="020B0600040502020204" pitchFamily="34" charset="0"/>
                <a:cs typeface="Lucida Grande" panose="020B0600040502020204" pitchFamily="34" charset="0"/>
              </a:rPr>
              <a:t>19 </a:t>
            </a:r>
            <a:r>
              <a:rPr lang="en-US" sz="2400" dirty="0">
                <a:latin typeface="Lucida Grande" panose="020B0600040502020204" pitchFamily="34" charset="0"/>
                <a:cs typeface="Lucida Grande" panose="020B0600040502020204" pitchFamily="34" charset="0"/>
              </a:rPr>
              <a:t>and to know the love of Christ that surpasses knowledge, that you may be filled with all the fullness of God.</a:t>
            </a:r>
          </a:p>
          <a:p>
            <a:r>
              <a:rPr lang="en-US" sz="2400" baseline="30000" dirty="0">
                <a:latin typeface="Lucida Grande" panose="020B0600040502020204" pitchFamily="34" charset="0"/>
                <a:cs typeface="Lucida Grande" panose="020B0600040502020204" pitchFamily="34" charset="0"/>
              </a:rPr>
              <a:t>20 </a:t>
            </a:r>
            <a:r>
              <a:rPr lang="en-US" sz="2400" dirty="0">
                <a:latin typeface="Lucida Grande" panose="020B0600040502020204" pitchFamily="34" charset="0"/>
                <a:cs typeface="Lucida Grande" panose="020B0600040502020204" pitchFamily="34" charset="0"/>
              </a:rPr>
              <a:t>Now to him who is able to do far more abundantly than all that we ask or think, according to the power at work within us,  </a:t>
            </a:r>
          </a:p>
          <a:p>
            <a:pPr algn="r"/>
            <a:r>
              <a:rPr lang="en-US" sz="2400" dirty="0">
                <a:latin typeface="Lucida Grande" panose="020B0600040502020204" pitchFamily="34" charset="0"/>
                <a:cs typeface="Lucida Grande" panose="020B0600040502020204" pitchFamily="34" charset="0"/>
              </a:rPr>
              <a:t>Ephesians 3:15-20</a:t>
            </a:r>
          </a:p>
          <a:p>
            <a:endParaRPr lang="en-US" sz="2800" dirty="0">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87441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49088" y="751344"/>
            <a:ext cx="7445827" cy="2677656"/>
          </a:xfrm>
          <a:prstGeom prst="rect">
            <a:avLst/>
          </a:prstGeom>
          <a:noFill/>
        </p:spPr>
        <p:txBody>
          <a:bodyPr wrap="square" rtlCol="0">
            <a:spAutoFit/>
          </a:bodyPr>
          <a:lstStyle/>
          <a:p>
            <a:r>
              <a:rPr lang="en-US" sz="2800" dirty="0">
                <a:latin typeface="Lucida Grande" panose="020B0600040502020204" pitchFamily="34" charset="0"/>
                <a:cs typeface="Lucida Grande" panose="020B0600040502020204" pitchFamily="34" charset="0"/>
              </a:rPr>
              <a:t>Behold, I stand at the door and knock. If anyone hears my voice and opens the door, I will come in to him and eat with him, and he with me.</a:t>
            </a:r>
          </a:p>
          <a:p>
            <a:pPr algn="r"/>
            <a:r>
              <a:rPr lang="en-US" sz="2800" dirty="0">
                <a:latin typeface="Lucida Grande" panose="020B0600040502020204" pitchFamily="34" charset="0"/>
                <a:cs typeface="Lucida Grande" panose="020B0600040502020204" pitchFamily="34" charset="0"/>
              </a:rPr>
              <a:t> </a:t>
            </a:r>
          </a:p>
          <a:p>
            <a:pPr algn="r"/>
            <a:r>
              <a:rPr lang="en-US" sz="2800" dirty="0">
                <a:latin typeface="Lucida Grande" panose="020B0600040502020204" pitchFamily="34" charset="0"/>
                <a:cs typeface="Lucida Grande" panose="020B0600040502020204" pitchFamily="34" charset="0"/>
              </a:rPr>
              <a:t>Revelation 3:20</a:t>
            </a:r>
          </a:p>
        </p:txBody>
      </p:sp>
    </p:spTree>
    <p:extLst>
      <p:ext uri="{BB962C8B-B14F-4D97-AF65-F5344CB8AC3E}">
        <p14:creationId xmlns:p14="http://schemas.microsoft.com/office/powerpoint/2010/main" val="1204684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49088" y="751344"/>
            <a:ext cx="7445827" cy="4678204"/>
          </a:xfrm>
          <a:prstGeom prst="rect">
            <a:avLst/>
          </a:prstGeom>
          <a:noFill/>
        </p:spPr>
        <p:txBody>
          <a:bodyPr wrap="square" rtlCol="0">
            <a:spAutoFit/>
          </a:bodyPr>
          <a:lstStyle/>
          <a:p>
            <a:r>
              <a:rPr lang="en-US" sz="2800" dirty="0">
                <a:latin typeface="Lucida Grande" panose="020B0600040502020204" pitchFamily="34" charset="0"/>
                <a:cs typeface="Lucida Grande" panose="020B0600040502020204" pitchFamily="34" charset="0"/>
              </a:rPr>
              <a:t>Steps of Faith:</a:t>
            </a:r>
          </a:p>
          <a:p>
            <a:pPr lvl="0"/>
            <a:r>
              <a:rPr lang="en-US" sz="2800" dirty="0">
                <a:latin typeface="Lucida Grande" panose="020B0600040502020204" pitchFamily="34" charset="0"/>
                <a:cs typeface="Lucida Grande" panose="020B0600040502020204" pitchFamily="34" charset="0"/>
              </a:rPr>
              <a:t>1. Vulnerable with others about your thirst. </a:t>
            </a:r>
          </a:p>
          <a:p>
            <a:pPr lvl="0"/>
            <a:endParaRPr lang="en-US" sz="2800" dirty="0">
              <a:latin typeface="Lucida Grande" panose="020B0600040502020204" pitchFamily="34" charset="0"/>
              <a:cs typeface="Lucida Grande" panose="020B0600040502020204" pitchFamily="34" charset="0"/>
            </a:endParaRPr>
          </a:p>
          <a:p>
            <a:pPr lvl="0"/>
            <a:r>
              <a:rPr lang="en-US" sz="2800" dirty="0">
                <a:latin typeface="Lucida Grande" panose="020B0600040502020204" pitchFamily="34" charset="0"/>
                <a:cs typeface="Lucida Grande" panose="020B0600040502020204" pitchFamily="34" charset="0"/>
              </a:rPr>
              <a:t>2. Find a place to serve (Serving has a way of getting your eyes off yourself and onto others)</a:t>
            </a:r>
          </a:p>
          <a:p>
            <a:pPr lvl="0"/>
            <a:endParaRPr lang="en-US" sz="2800" dirty="0">
              <a:latin typeface="Lucida Grande" panose="020B0600040502020204" pitchFamily="34" charset="0"/>
              <a:cs typeface="Lucida Grande" panose="020B0600040502020204" pitchFamily="34" charset="0"/>
            </a:endParaRPr>
          </a:p>
          <a:p>
            <a:pPr lvl="0"/>
            <a:r>
              <a:rPr lang="en-US" sz="2800" dirty="0">
                <a:latin typeface="Lucida Grande" panose="020B0600040502020204" pitchFamily="34" charset="0"/>
                <a:cs typeface="Lucida Grande" panose="020B0600040502020204" pitchFamily="34" charset="0"/>
              </a:rPr>
              <a:t>3. Gratitude journal (Helps with doubts about God)</a:t>
            </a:r>
          </a:p>
          <a:p>
            <a:r>
              <a:rPr lang="en-US" b="1" dirty="0"/>
              <a:t> </a:t>
            </a:r>
            <a:endParaRPr lang="en-US" dirty="0"/>
          </a:p>
        </p:txBody>
      </p:sp>
    </p:spTree>
    <p:extLst>
      <p:ext uri="{BB962C8B-B14F-4D97-AF65-F5344CB8AC3E}">
        <p14:creationId xmlns:p14="http://schemas.microsoft.com/office/powerpoint/2010/main" val="300353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0" y="0"/>
            <a:ext cx="9144000" cy="6858000"/>
          </a:xfrm>
          <a:prstGeom prst="rect">
            <a:avLst/>
          </a:prstGeom>
          <a:ln w="38100">
            <a:solidFill>
              <a:schemeClr val="tx1">
                <a:lumMod val="75000"/>
                <a:lumOff val="25000"/>
              </a:schemeClr>
            </a:solidFill>
          </a:ln>
        </p:spPr>
      </p:pic>
      <p:sp>
        <p:nvSpPr>
          <p:cNvPr id="4" name="Rectangle 3">
            <a:extLst>
              <a:ext uri="{FF2B5EF4-FFF2-40B4-BE49-F238E27FC236}">
                <a16:creationId xmlns:a16="http://schemas.microsoft.com/office/drawing/2014/main" id="{64DE7DCD-1B39-D847-82DF-377A4EF8E99C}"/>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4E093243-C7C3-5E43-894A-D9385F543E3E}"/>
              </a:ext>
            </a:extLst>
          </p:cNvPr>
          <p:cNvSpPr txBox="1"/>
          <p:nvPr/>
        </p:nvSpPr>
        <p:spPr>
          <a:xfrm>
            <a:off x="479592" y="302359"/>
            <a:ext cx="8122721" cy="5632311"/>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Lucida Grande" panose="020B0600040502020204" pitchFamily="34" charset="0"/>
                <a:cs typeface="Lucida Grande" panose="020B0600040502020204" pitchFamily="34" charset="0"/>
              </a:rPr>
              <a:t>I will put the goals and interests of others above my own. (Phil. 2:3-4)</a:t>
            </a:r>
          </a:p>
          <a:p>
            <a:pPr marL="342900" lvl="0" indent="-342900">
              <a:buFont typeface="Arial" panose="020B0604020202020204" pitchFamily="34" charset="0"/>
              <a:buChar char="•"/>
            </a:pPr>
            <a:r>
              <a:rPr lang="en-US" sz="2400" dirty="0">
                <a:latin typeface="Lucida Grande" panose="020B0600040502020204" pitchFamily="34" charset="0"/>
                <a:cs typeface="Lucida Grande" panose="020B0600040502020204" pitchFamily="34" charset="0"/>
              </a:rPr>
              <a:t>I will live an open and honest life before others (Eph. 4:25).</a:t>
            </a:r>
          </a:p>
          <a:p>
            <a:pPr marL="342900" lvl="0" indent="-342900">
              <a:buFont typeface="Arial" panose="020B0604020202020204" pitchFamily="34" charset="0"/>
              <a:buChar char="•"/>
            </a:pPr>
            <a:r>
              <a:rPr lang="en-US" sz="2400" dirty="0">
                <a:latin typeface="Lucida Grande" panose="020B0600040502020204" pitchFamily="34" charset="0"/>
                <a:cs typeface="Lucida Grande" panose="020B0600040502020204" pitchFamily="34" charset="0"/>
              </a:rPr>
              <a:t>I will give and receive spiritual correction within scriptural limits. (Pr. 27:6; Heb. 3:13)</a:t>
            </a:r>
          </a:p>
          <a:p>
            <a:pPr marL="342900" lvl="0" indent="-342900">
              <a:buFont typeface="Arial" panose="020B0604020202020204" pitchFamily="34" charset="0"/>
              <a:buChar char="•"/>
            </a:pPr>
            <a:r>
              <a:rPr lang="en-US" sz="2400" dirty="0">
                <a:latin typeface="Lucida Grande" panose="020B0600040502020204" pitchFamily="34" charset="0"/>
                <a:cs typeface="Lucida Grande" panose="020B0600040502020204" pitchFamily="34" charset="0"/>
              </a:rPr>
              <a:t>I will pursue repairing troubled and damaged relationships. (Rm. 12:18; Col. 3:12-13) </a:t>
            </a:r>
          </a:p>
          <a:p>
            <a:pPr marL="342900" lvl="0" indent="-342900">
              <a:buFont typeface="Arial" panose="020B0604020202020204" pitchFamily="34" charset="0"/>
              <a:buChar char="•"/>
            </a:pPr>
            <a:r>
              <a:rPr lang="en-US" sz="2400" dirty="0">
                <a:latin typeface="Lucida Grande" panose="020B0600040502020204" pitchFamily="34" charset="0"/>
                <a:cs typeface="Lucida Grande" panose="020B0600040502020204" pitchFamily="34" charset="0"/>
              </a:rPr>
              <a:t>I will participate in the ministry of the church.      (1 Peter 4:10)</a:t>
            </a:r>
          </a:p>
          <a:p>
            <a:pPr marL="342900" lvl="0" indent="-342900">
              <a:buFont typeface="Arial" panose="020B0604020202020204" pitchFamily="34" charset="0"/>
              <a:buChar char="•"/>
            </a:pPr>
            <a:r>
              <a:rPr lang="en-US" sz="2400" dirty="0">
                <a:latin typeface="Lucida Grande" panose="020B0600040502020204" pitchFamily="34" charset="0"/>
                <a:cs typeface="Lucida Grande" panose="020B0600040502020204" pitchFamily="34" charset="0"/>
              </a:rPr>
              <a:t>I will support the ministry of my church financially. (1 Cor. 16:2) </a:t>
            </a:r>
          </a:p>
          <a:p>
            <a:pPr marL="342900" indent="-342900">
              <a:buFont typeface="Arial" panose="020B0604020202020204" pitchFamily="34" charset="0"/>
              <a:buChar char="•"/>
            </a:pPr>
            <a:r>
              <a:rPr lang="en-US" sz="2400" dirty="0">
                <a:latin typeface="Lucida Grande" panose="020B0600040502020204" pitchFamily="34" charset="0"/>
                <a:cs typeface="Lucida Grande" panose="020B0600040502020204" pitchFamily="34" charset="0"/>
              </a:rPr>
              <a:t>I will follow spiritual leadership within scriptural limits, and make it a joy for them to lead.       (Heb. 13:17)</a:t>
            </a:r>
            <a:r>
              <a:rPr lang="en-US" sz="2400" dirty="0">
                <a:effectLst/>
                <a:latin typeface="Lucida Grande" panose="020B0600040502020204" pitchFamily="34" charset="0"/>
                <a:cs typeface="Lucida Grande" panose="020B0600040502020204" pitchFamily="34" charset="0"/>
              </a:rPr>
              <a:t> </a:t>
            </a:r>
            <a:endParaRPr lang="en-US" sz="2400" dirty="0">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38602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474953" y="469075"/>
            <a:ext cx="8127360" cy="4647426"/>
          </a:xfrm>
          <a:prstGeom prst="rect">
            <a:avLst/>
          </a:prstGeom>
          <a:noFill/>
        </p:spPr>
        <p:txBody>
          <a:bodyPr wrap="square" rtlCol="0">
            <a:spAutoFit/>
          </a:bodyPr>
          <a:lstStyle/>
          <a:p>
            <a:r>
              <a:rPr lang="en-US" sz="2400" dirty="0">
                <a:latin typeface="Lucida Grande" panose="020B0600040502020204" pitchFamily="34" charset="0"/>
                <a:cs typeface="Lucida Grande" panose="020B0600040502020204" pitchFamily="34" charset="0"/>
              </a:rPr>
              <a:t>“And to the angel of </a:t>
            </a:r>
            <a:r>
              <a:rPr lang="en-US" sz="2400" u="sng" dirty="0">
                <a:latin typeface="Lucida Grande" panose="020B0600040502020204" pitchFamily="34" charset="0"/>
                <a:cs typeface="Lucida Grande" panose="020B0600040502020204" pitchFamily="34" charset="0"/>
              </a:rPr>
              <a:t>the church in Laodicea</a:t>
            </a:r>
            <a:r>
              <a:rPr lang="en-US" sz="2400" dirty="0">
                <a:latin typeface="Lucida Grande" panose="020B0600040502020204" pitchFamily="34" charset="0"/>
                <a:cs typeface="Lucida Grande" panose="020B0600040502020204" pitchFamily="34" charset="0"/>
              </a:rPr>
              <a:t> write: ‘The words of the Amen, the faithful and true witness, the beginning of God's creation.</a:t>
            </a:r>
          </a:p>
          <a:p>
            <a:r>
              <a:rPr lang="en-US" sz="2400" baseline="30000" dirty="0">
                <a:latin typeface="Lucida Grande" panose="020B0600040502020204" pitchFamily="34" charset="0"/>
                <a:cs typeface="Lucida Grande" panose="020B0600040502020204" pitchFamily="34" charset="0"/>
              </a:rPr>
              <a:t>15 </a:t>
            </a:r>
            <a:r>
              <a:rPr lang="en-US" sz="2400" dirty="0">
                <a:latin typeface="Lucida Grande" panose="020B0600040502020204" pitchFamily="34" charset="0"/>
                <a:cs typeface="Lucida Grande" panose="020B0600040502020204" pitchFamily="34" charset="0"/>
              </a:rPr>
              <a:t>“‘I know your works: you are neither cold nor hot. Would that you were either cold or hot! </a:t>
            </a:r>
            <a:r>
              <a:rPr lang="en-US" sz="2400" baseline="30000" dirty="0">
                <a:latin typeface="Lucida Grande" panose="020B0600040502020204" pitchFamily="34" charset="0"/>
                <a:cs typeface="Lucida Grande" panose="020B0600040502020204" pitchFamily="34" charset="0"/>
              </a:rPr>
              <a:t>16 </a:t>
            </a:r>
            <a:r>
              <a:rPr lang="en-US" sz="2400" dirty="0">
                <a:latin typeface="Lucida Grande" panose="020B0600040502020204" pitchFamily="34" charset="0"/>
                <a:cs typeface="Lucida Grande" panose="020B0600040502020204" pitchFamily="34" charset="0"/>
              </a:rPr>
              <a:t>So, because you are lukewarm, and neither hot nor cold, I will spit you out of my mouth. </a:t>
            </a:r>
            <a:r>
              <a:rPr lang="en-US" sz="2400" baseline="30000" dirty="0">
                <a:latin typeface="Lucida Grande" panose="020B0600040502020204" pitchFamily="34" charset="0"/>
                <a:cs typeface="Lucida Grande" panose="020B0600040502020204" pitchFamily="34" charset="0"/>
              </a:rPr>
              <a:t>17 </a:t>
            </a:r>
            <a:r>
              <a:rPr lang="en-US" sz="2400" dirty="0">
                <a:latin typeface="Lucida Grande" panose="020B0600040502020204" pitchFamily="34" charset="0"/>
                <a:cs typeface="Lucida Grande" panose="020B0600040502020204" pitchFamily="34" charset="0"/>
              </a:rPr>
              <a:t>For you say, I am rich, I have prospered, and I need nothing, not realizing that you are wretched, pitiable, poor, blind, and naked. </a:t>
            </a:r>
            <a:r>
              <a:rPr lang="en-US" sz="2400" dirty="0">
                <a:effectLst/>
              </a:rPr>
              <a:t> </a:t>
            </a:r>
            <a:endParaRPr lang="en-US" sz="2400" dirty="0">
              <a:latin typeface="Lucida Grande" panose="020B0600040502020204" pitchFamily="34" charset="0"/>
              <a:cs typeface="Lucida Grande" panose="020B0600040502020204" pitchFamily="34" charset="0"/>
            </a:endParaRPr>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	Revelation 3:14-17</a:t>
            </a:r>
          </a:p>
        </p:txBody>
      </p:sp>
    </p:spTree>
    <p:extLst>
      <p:ext uri="{BB962C8B-B14F-4D97-AF65-F5344CB8AC3E}">
        <p14:creationId xmlns:p14="http://schemas.microsoft.com/office/powerpoint/2010/main" val="361452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474953" y="469075"/>
            <a:ext cx="8127360" cy="4647426"/>
          </a:xfrm>
          <a:prstGeom prst="rect">
            <a:avLst/>
          </a:prstGeom>
          <a:noFill/>
        </p:spPr>
        <p:txBody>
          <a:bodyPr wrap="square" rtlCol="0">
            <a:spAutoFit/>
          </a:bodyPr>
          <a:lstStyle/>
          <a:p>
            <a:r>
              <a:rPr lang="en-US" sz="2400" dirty="0">
                <a:solidFill>
                  <a:schemeClr val="tx1">
                    <a:alpha val="49000"/>
                  </a:schemeClr>
                </a:solidFill>
                <a:latin typeface="Lucida Grande" panose="020B0600040502020204" pitchFamily="34" charset="0"/>
                <a:cs typeface="Lucida Grande" panose="020B0600040502020204" pitchFamily="34" charset="0"/>
              </a:rPr>
              <a:t>“And to the angel of </a:t>
            </a:r>
            <a:r>
              <a:rPr lang="en-US" sz="2400" u="sng" dirty="0">
                <a:solidFill>
                  <a:schemeClr val="tx1">
                    <a:alpha val="49000"/>
                  </a:schemeClr>
                </a:solidFill>
                <a:latin typeface="Lucida Grande" panose="020B0600040502020204" pitchFamily="34" charset="0"/>
                <a:cs typeface="Lucida Grande" panose="020B0600040502020204" pitchFamily="34" charset="0"/>
              </a:rPr>
              <a:t>the church in Laodicea</a:t>
            </a:r>
            <a:r>
              <a:rPr lang="en-US" sz="2400" dirty="0">
                <a:solidFill>
                  <a:schemeClr val="tx1">
                    <a:alpha val="49000"/>
                  </a:schemeClr>
                </a:solidFill>
                <a:latin typeface="Lucida Grande" panose="020B0600040502020204" pitchFamily="34" charset="0"/>
                <a:cs typeface="Lucida Grande" panose="020B0600040502020204" pitchFamily="34" charset="0"/>
              </a:rPr>
              <a:t> write: ‘The words of the Amen, the faithful and true witness, the beginning of God's creation.</a:t>
            </a:r>
          </a:p>
          <a:p>
            <a:r>
              <a:rPr lang="en-US" sz="2400" baseline="30000" dirty="0">
                <a:solidFill>
                  <a:schemeClr val="tx1">
                    <a:alpha val="49000"/>
                  </a:schemeClr>
                </a:solidFill>
                <a:latin typeface="Lucida Grande" panose="020B0600040502020204" pitchFamily="34" charset="0"/>
                <a:cs typeface="Lucida Grande" panose="020B0600040502020204" pitchFamily="34" charset="0"/>
              </a:rPr>
              <a:t>15 </a:t>
            </a:r>
            <a:r>
              <a:rPr lang="en-US" sz="2400" dirty="0">
                <a:solidFill>
                  <a:schemeClr val="tx1">
                    <a:alpha val="49000"/>
                  </a:schemeClr>
                </a:solidFill>
                <a:latin typeface="Lucida Grande" panose="020B0600040502020204" pitchFamily="34" charset="0"/>
                <a:cs typeface="Lucida Grande" panose="020B0600040502020204" pitchFamily="34" charset="0"/>
              </a:rPr>
              <a:t>“‘I know your works: you are neither cold nor hot. Would that you were either cold or hot! </a:t>
            </a:r>
            <a:r>
              <a:rPr lang="en-US" sz="2400" baseline="30000" dirty="0">
                <a:solidFill>
                  <a:schemeClr val="tx1">
                    <a:alpha val="49000"/>
                  </a:schemeClr>
                </a:solidFill>
                <a:latin typeface="Lucida Grande" panose="020B0600040502020204" pitchFamily="34" charset="0"/>
                <a:cs typeface="Lucida Grande" panose="020B0600040502020204" pitchFamily="34" charset="0"/>
              </a:rPr>
              <a:t>16 </a:t>
            </a:r>
            <a:r>
              <a:rPr lang="en-US" sz="2400" dirty="0">
                <a:solidFill>
                  <a:schemeClr val="tx1">
                    <a:alpha val="49000"/>
                  </a:schemeClr>
                </a:solidFill>
                <a:latin typeface="Lucida Grande" panose="020B0600040502020204" pitchFamily="34" charset="0"/>
                <a:cs typeface="Lucida Grande" panose="020B0600040502020204" pitchFamily="34" charset="0"/>
              </a:rPr>
              <a:t>So, because you are lukewarm, and neither hot nor cold, I will spit you out of my mouth. </a:t>
            </a:r>
            <a:r>
              <a:rPr lang="en-US" sz="2400" baseline="30000" dirty="0">
                <a:solidFill>
                  <a:schemeClr val="tx1">
                    <a:alpha val="49000"/>
                  </a:schemeClr>
                </a:solidFill>
                <a:latin typeface="Lucida Grande" panose="020B0600040502020204" pitchFamily="34" charset="0"/>
                <a:cs typeface="Lucida Grande" panose="020B0600040502020204" pitchFamily="34" charset="0"/>
              </a:rPr>
              <a:t>17 </a:t>
            </a:r>
            <a:r>
              <a:rPr lang="en-US" sz="2400" dirty="0">
                <a:solidFill>
                  <a:schemeClr val="tx1">
                    <a:alpha val="49000"/>
                  </a:schemeClr>
                </a:solidFill>
                <a:latin typeface="Lucida Grande" panose="020B0600040502020204" pitchFamily="34" charset="0"/>
                <a:cs typeface="Lucida Grande" panose="020B0600040502020204" pitchFamily="34" charset="0"/>
              </a:rPr>
              <a:t>For you say, I am rich, I have prospered, and I need nothing, </a:t>
            </a:r>
            <a:r>
              <a:rPr lang="en-US" sz="2400" dirty="0">
                <a:latin typeface="Lucida Grande" panose="020B0600040502020204" pitchFamily="34" charset="0"/>
                <a:cs typeface="Lucida Grande" panose="020B0600040502020204" pitchFamily="34" charset="0"/>
              </a:rPr>
              <a:t>not realizing that you are wretched, pitiable, poor, blind, and naked. </a:t>
            </a:r>
            <a:r>
              <a:rPr lang="en-US" sz="2400" dirty="0">
                <a:effectLst/>
              </a:rPr>
              <a:t> </a:t>
            </a:r>
            <a:endParaRPr lang="en-US" sz="2400" dirty="0">
              <a:latin typeface="Lucida Grande" panose="020B0600040502020204" pitchFamily="34" charset="0"/>
              <a:cs typeface="Lucida Grande" panose="020B0600040502020204" pitchFamily="34" charset="0"/>
            </a:endParaRPr>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	Revelation 3:14-17</a:t>
            </a:r>
          </a:p>
        </p:txBody>
      </p:sp>
    </p:spTree>
    <p:extLst>
      <p:ext uri="{BB962C8B-B14F-4D97-AF65-F5344CB8AC3E}">
        <p14:creationId xmlns:p14="http://schemas.microsoft.com/office/powerpoint/2010/main" val="177759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474953" y="469075"/>
            <a:ext cx="8127360" cy="3970318"/>
          </a:xfrm>
          <a:prstGeom prst="rect">
            <a:avLst/>
          </a:prstGeom>
          <a:noFill/>
        </p:spPr>
        <p:txBody>
          <a:bodyPr wrap="square" rtlCol="0">
            <a:spAutoFit/>
          </a:bodyPr>
          <a:lstStyle/>
          <a:p>
            <a:r>
              <a:rPr lang="en-US" sz="2800" baseline="30000" dirty="0">
                <a:latin typeface="Lucida Grande" panose="020B0600040502020204" pitchFamily="34" charset="0"/>
                <a:cs typeface="Lucida Grande" panose="020B0600040502020204" pitchFamily="34" charset="0"/>
              </a:rPr>
              <a:t>16 </a:t>
            </a:r>
            <a:r>
              <a:rPr lang="en-US" sz="2800" dirty="0">
                <a:latin typeface="Lucida Grande" panose="020B0600040502020204" pitchFamily="34" charset="0"/>
                <a:cs typeface="Lucida Grande" panose="020B0600040502020204" pitchFamily="34" charset="0"/>
              </a:rPr>
              <a:t>And he told them a parable, saying, “</a:t>
            </a:r>
            <a:r>
              <a:rPr lang="en-US" sz="2800" u="sng" dirty="0">
                <a:latin typeface="Lucida Grande" panose="020B0600040502020204" pitchFamily="34" charset="0"/>
                <a:cs typeface="Lucida Grande" panose="020B0600040502020204" pitchFamily="34" charset="0"/>
              </a:rPr>
              <a:t>The land of a rich man produced plentifully,</a:t>
            </a:r>
            <a:r>
              <a:rPr lang="en-US" sz="2800" dirty="0">
                <a:latin typeface="Lucida Grande" panose="020B0600040502020204" pitchFamily="34" charset="0"/>
                <a:cs typeface="Lucida Grande" panose="020B0600040502020204" pitchFamily="34" charset="0"/>
              </a:rPr>
              <a:t> </a:t>
            </a:r>
            <a:r>
              <a:rPr lang="en-US" sz="2800" baseline="30000" dirty="0">
                <a:latin typeface="Lucida Grande" panose="020B0600040502020204" pitchFamily="34" charset="0"/>
                <a:cs typeface="Lucida Grande" panose="020B0600040502020204" pitchFamily="34" charset="0"/>
              </a:rPr>
              <a:t>..... 20 </a:t>
            </a:r>
            <a:r>
              <a:rPr lang="en-US" sz="2800" dirty="0">
                <a:latin typeface="Lucida Grande" panose="020B0600040502020204" pitchFamily="34" charset="0"/>
                <a:cs typeface="Lucida Grande" panose="020B0600040502020204" pitchFamily="34" charset="0"/>
              </a:rPr>
              <a:t>But God said to him, ‘Fool! This night your soul is required of you, and the things you have prepared, whose will they be?’ </a:t>
            </a:r>
            <a:r>
              <a:rPr lang="en-US" sz="2800" baseline="30000" dirty="0">
                <a:latin typeface="Lucida Grande" panose="020B0600040502020204" pitchFamily="34" charset="0"/>
                <a:cs typeface="Lucida Grande" panose="020B0600040502020204" pitchFamily="34" charset="0"/>
              </a:rPr>
              <a:t>21 </a:t>
            </a:r>
            <a:r>
              <a:rPr lang="en-US" sz="2800" dirty="0">
                <a:latin typeface="Lucida Grande" panose="020B0600040502020204" pitchFamily="34" charset="0"/>
                <a:cs typeface="Lucida Grande" panose="020B0600040502020204" pitchFamily="34" charset="0"/>
              </a:rPr>
              <a:t>So is the one who lays up treasure for himself and </a:t>
            </a:r>
            <a:r>
              <a:rPr lang="en-US" sz="2800" u="sng" dirty="0">
                <a:latin typeface="Lucida Grande" panose="020B0600040502020204" pitchFamily="34" charset="0"/>
                <a:cs typeface="Lucida Grande" panose="020B0600040502020204" pitchFamily="34" charset="0"/>
              </a:rPr>
              <a:t>is not rich toward God.</a:t>
            </a:r>
            <a:r>
              <a:rPr lang="en-US" sz="2800" dirty="0">
                <a:latin typeface="Lucida Grande" panose="020B0600040502020204" pitchFamily="34" charset="0"/>
                <a:cs typeface="Lucida Grande" panose="020B0600040502020204" pitchFamily="34" charset="0"/>
              </a:rPr>
              <a:t>”</a:t>
            </a:r>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	 Luke 12:13-22</a:t>
            </a:r>
          </a:p>
        </p:txBody>
      </p:sp>
    </p:spTree>
    <p:extLst>
      <p:ext uri="{BB962C8B-B14F-4D97-AF65-F5344CB8AC3E}">
        <p14:creationId xmlns:p14="http://schemas.microsoft.com/office/powerpoint/2010/main" val="228480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474953" y="469075"/>
            <a:ext cx="8127360" cy="3539430"/>
          </a:xfrm>
          <a:prstGeom prst="rect">
            <a:avLst/>
          </a:prstGeom>
          <a:noFill/>
        </p:spPr>
        <p:txBody>
          <a:bodyPr wrap="square" rtlCol="0">
            <a:spAutoFit/>
          </a:bodyPr>
          <a:lstStyle/>
          <a:p>
            <a:r>
              <a:rPr lang="en-US" sz="2800" dirty="0">
                <a:latin typeface="Lucida Grande" panose="020B0600040502020204" pitchFamily="34" charset="0"/>
                <a:cs typeface="Lucida Grande" panose="020B0600040502020204" pitchFamily="34" charset="0"/>
              </a:rPr>
              <a:t>I counsel you to buy from me </a:t>
            </a:r>
            <a:r>
              <a:rPr lang="en-US" sz="2800" u="sng" dirty="0">
                <a:latin typeface="Lucida Grande" panose="020B0600040502020204" pitchFamily="34" charset="0"/>
                <a:cs typeface="Lucida Grande" panose="020B0600040502020204" pitchFamily="34" charset="0"/>
              </a:rPr>
              <a:t>gold refined by fire</a:t>
            </a:r>
            <a:r>
              <a:rPr lang="en-US" sz="2800" dirty="0">
                <a:latin typeface="Lucida Grande" panose="020B0600040502020204" pitchFamily="34" charset="0"/>
                <a:cs typeface="Lucida Grande" panose="020B0600040502020204" pitchFamily="34" charset="0"/>
              </a:rPr>
              <a:t>, so that you may be rich, and </a:t>
            </a:r>
            <a:r>
              <a:rPr lang="en-US" sz="2800" u="sng" dirty="0">
                <a:latin typeface="Lucida Grande" panose="020B0600040502020204" pitchFamily="34" charset="0"/>
                <a:cs typeface="Lucida Grande" panose="020B0600040502020204" pitchFamily="34" charset="0"/>
              </a:rPr>
              <a:t>white garments</a:t>
            </a:r>
            <a:r>
              <a:rPr lang="en-US" sz="2800" dirty="0">
                <a:latin typeface="Lucida Grande" panose="020B0600040502020204" pitchFamily="34" charset="0"/>
                <a:cs typeface="Lucida Grande" panose="020B0600040502020204" pitchFamily="34" charset="0"/>
              </a:rPr>
              <a:t> so that you may clothe yourself and the shame of your nakedness may not be seen, and </a:t>
            </a:r>
            <a:r>
              <a:rPr lang="en-US" sz="2800" u="sng" dirty="0">
                <a:latin typeface="Lucida Grande" panose="020B0600040502020204" pitchFamily="34" charset="0"/>
                <a:cs typeface="Lucida Grande" panose="020B0600040502020204" pitchFamily="34" charset="0"/>
              </a:rPr>
              <a:t>salve to anoint your eyes</a:t>
            </a:r>
            <a:r>
              <a:rPr lang="en-US" sz="2800" dirty="0">
                <a:latin typeface="Lucida Grande" panose="020B0600040502020204" pitchFamily="34" charset="0"/>
                <a:cs typeface="Lucida Grande" panose="020B0600040502020204" pitchFamily="34" charset="0"/>
              </a:rPr>
              <a:t>, so that you may see. </a:t>
            </a:r>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	 Revelations 3:18</a:t>
            </a:r>
          </a:p>
        </p:txBody>
      </p:sp>
    </p:spTree>
    <p:extLst>
      <p:ext uri="{BB962C8B-B14F-4D97-AF65-F5344CB8AC3E}">
        <p14:creationId xmlns:p14="http://schemas.microsoft.com/office/powerpoint/2010/main" val="155627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474953" y="469075"/>
            <a:ext cx="8127360" cy="3539430"/>
          </a:xfrm>
          <a:prstGeom prst="rect">
            <a:avLst/>
          </a:prstGeom>
          <a:noFill/>
        </p:spPr>
        <p:txBody>
          <a:bodyPr wrap="square" rtlCol="0">
            <a:spAutoFit/>
          </a:bodyPr>
          <a:lstStyle/>
          <a:p>
            <a:r>
              <a:rPr lang="en-US" sz="2800" dirty="0">
                <a:latin typeface="Lucida Grande" panose="020B0600040502020204" pitchFamily="34" charset="0"/>
                <a:cs typeface="Lucida Grande" panose="020B0600040502020204" pitchFamily="34" charset="0"/>
              </a:rPr>
              <a:t>On the last day of the feast, the great day, Jesus stood up and cried out, “If </a:t>
            </a:r>
            <a:r>
              <a:rPr lang="en-US" sz="2800" u="sng" dirty="0">
                <a:latin typeface="Lucida Grande" panose="020B0600040502020204" pitchFamily="34" charset="0"/>
                <a:cs typeface="Lucida Grande" panose="020B0600040502020204" pitchFamily="34" charset="0"/>
              </a:rPr>
              <a:t>anyone thirsts</a:t>
            </a:r>
            <a:r>
              <a:rPr lang="en-US" sz="2800" dirty="0">
                <a:latin typeface="Lucida Grande" panose="020B0600040502020204" pitchFamily="34" charset="0"/>
                <a:cs typeface="Lucida Grande" panose="020B0600040502020204" pitchFamily="34" charset="0"/>
              </a:rPr>
              <a:t>, let him come to me and drink. </a:t>
            </a:r>
            <a:r>
              <a:rPr lang="en-US" sz="2800" baseline="30000" dirty="0">
                <a:latin typeface="Lucida Grande" panose="020B0600040502020204" pitchFamily="34" charset="0"/>
                <a:cs typeface="Lucida Grande" panose="020B0600040502020204" pitchFamily="34" charset="0"/>
              </a:rPr>
              <a:t>38 </a:t>
            </a:r>
            <a:r>
              <a:rPr lang="en-US" sz="2800" dirty="0">
                <a:latin typeface="Lucida Grande" panose="020B0600040502020204" pitchFamily="34" charset="0"/>
                <a:cs typeface="Lucida Grande" panose="020B0600040502020204" pitchFamily="34" charset="0"/>
              </a:rPr>
              <a:t>Whoever believes in me, as</a:t>
            </a:r>
            <a:r>
              <a:rPr lang="en-US" sz="2800" baseline="30000" dirty="0">
                <a:latin typeface="Lucida Grande" panose="020B0600040502020204" pitchFamily="34" charset="0"/>
                <a:cs typeface="Lucida Grande" panose="020B0600040502020204" pitchFamily="34" charset="0"/>
              </a:rPr>
              <a:t>[</a:t>
            </a:r>
            <a:r>
              <a:rPr lang="en-US" sz="2800" baseline="30000" dirty="0">
                <a:latin typeface="Lucida Grande" panose="020B0600040502020204" pitchFamily="34" charset="0"/>
                <a:cs typeface="Lucida Grande" panose="020B0600040502020204" pitchFamily="34" charset="0"/>
                <a:hlinkClick r:id="rId3" tooltip="See footnote a"/>
              </a:rPr>
              <a:t>a</a:t>
            </a:r>
            <a:r>
              <a:rPr lang="en-US" sz="2800" baseline="30000" dirty="0">
                <a:latin typeface="Lucida Grande" panose="020B0600040502020204" pitchFamily="34" charset="0"/>
                <a:cs typeface="Lucida Grande" panose="020B0600040502020204" pitchFamily="34" charset="0"/>
              </a:rPr>
              <a:t>]</a:t>
            </a:r>
            <a:r>
              <a:rPr lang="en-US" sz="2800" dirty="0">
                <a:latin typeface="Lucida Grande" panose="020B0600040502020204" pitchFamily="34" charset="0"/>
                <a:cs typeface="Lucida Grande" panose="020B0600040502020204" pitchFamily="34" charset="0"/>
              </a:rPr>
              <a:t> the Scripture has said, ‘Out of his heart will flow rivers of living water.’”</a:t>
            </a:r>
            <a:endParaRPr lang="en-US" dirty="0"/>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	 John 7:37-38</a:t>
            </a:r>
          </a:p>
        </p:txBody>
      </p:sp>
    </p:spTree>
    <p:extLst>
      <p:ext uri="{BB962C8B-B14F-4D97-AF65-F5344CB8AC3E}">
        <p14:creationId xmlns:p14="http://schemas.microsoft.com/office/powerpoint/2010/main" val="315577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818D6-2CE2-6F42-84A7-9DF9B4CC4347}"/>
              </a:ext>
            </a:extLst>
          </p:cNvPr>
          <p:cNvPicPr>
            <a:picLocks noChangeAspect="1"/>
          </p:cNvPicPr>
          <p:nvPr/>
        </p:nvPicPr>
        <p:blipFill rotWithShape="1">
          <a:blip r:embed="rId2">
            <a:alphaModFix amt="50000"/>
          </a:blip>
          <a:srcRect l="7871" r="37951" b="48823"/>
          <a:stretch/>
        </p:blipFill>
        <p:spPr>
          <a:xfrm>
            <a:off x="3" y="0"/>
            <a:ext cx="9143998" cy="6858000"/>
          </a:xfrm>
          <a:prstGeom prst="rect">
            <a:avLst/>
          </a:prstGeom>
        </p:spPr>
      </p:pic>
      <p:sp>
        <p:nvSpPr>
          <p:cNvPr id="8" name="Rectangle 7">
            <a:extLst>
              <a:ext uri="{FF2B5EF4-FFF2-40B4-BE49-F238E27FC236}">
                <a16:creationId xmlns:a16="http://schemas.microsoft.com/office/drawing/2014/main" id="{540E4DF2-B646-A94C-AF2D-40B297FF6DA2}"/>
              </a:ext>
            </a:extLst>
          </p:cNvPr>
          <p:cNvSpPr/>
          <p:nvPr/>
        </p:nvSpPr>
        <p:spPr>
          <a:xfrm>
            <a:off x="6409085" y="5934670"/>
            <a:ext cx="2193228" cy="769441"/>
          </a:xfrm>
          <a:prstGeom prst="rect">
            <a:avLst/>
          </a:prstGeom>
          <a:noFill/>
        </p:spPr>
        <p:txBody>
          <a:bodyPr wrap="none" lIns="91440" tIns="45720" rIns="91440" bIns="45720">
            <a:spAutoFit/>
          </a:bodyPr>
          <a:lstStyle/>
          <a:p>
            <a:pPr algn="ctr"/>
            <a:r>
              <a:rPr lang="en-US" sz="4400" b="1" i="1" dirty="0">
                <a:ln w="0"/>
                <a:solidFill>
                  <a:schemeClr val="tx1">
                    <a:lumMod val="65000"/>
                    <a:lumOff val="35000"/>
                  </a:schemeClr>
                </a:solidFill>
                <a:effectLst>
                  <a:reflection blurRad="6350" stA="53000" endA="300" endPos="35500" dir="5400000" sy="-90000" algn="bl" rotWithShape="0"/>
                </a:effectLst>
                <a:latin typeface="Lucida Sans" panose="020B0602030504020204" pitchFamily="34" charset="77"/>
              </a:rPr>
              <a:t>VISION</a:t>
            </a:r>
          </a:p>
        </p:txBody>
      </p:sp>
      <p:sp>
        <p:nvSpPr>
          <p:cNvPr id="2" name="TextBox 1">
            <a:extLst>
              <a:ext uri="{FF2B5EF4-FFF2-40B4-BE49-F238E27FC236}">
                <a16:creationId xmlns:a16="http://schemas.microsoft.com/office/drawing/2014/main" id="{6CCCA2CB-F57D-1D4D-9633-814576E363BC}"/>
              </a:ext>
            </a:extLst>
          </p:cNvPr>
          <p:cNvSpPr txBox="1"/>
          <p:nvPr/>
        </p:nvSpPr>
        <p:spPr>
          <a:xfrm>
            <a:off x="833471" y="534390"/>
            <a:ext cx="7477061" cy="3539430"/>
          </a:xfrm>
          <a:prstGeom prst="rect">
            <a:avLst/>
          </a:prstGeom>
          <a:noFill/>
        </p:spPr>
        <p:txBody>
          <a:bodyPr wrap="square" rtlCol="0">
            <a:spAutoFit/>
          </a:bodyPr>
          <a:lstStyle/>
          <a:p>
            <a:r>
              <a:rPr lang="en-US" sz="2800" u="sng" dirty="0">
                <a:latin typeface="Lucida Grande" panose="020B0600040502020204" pitchFamily="34" charset="0"/>
                <a:cs typeface="Lucida Grande" panose="020B0600040502020204" pitchFamily="34" charset="0"/>
              </a:rPr>
              <a:t>Come to me, all who labor and are heavy laden</a:t>
            </a:r>
            <a:r>
              <a:rPr lang="en-US" sz="2800" dirty="0">
                <a:latin typeface="Lucida Grande" panose="020B0600040502020204" pitchFamily="34" charset="0"/>
                <a:cs typeface="Lucida Grande" panose="020B0600040502020204" pitchFamily="34" charset="0"/>
              </a:rPr>
              <a:t>, and I will give you rest. </a:t>
            </a:r>
            <a:r>
              <a:rPr lang="en-US" sz="2800" baseline="30000" dirty="0">
                <a:latin typeface="Lucida Grande" panose="020B0600040502020204" pitchFamily="34" charset="0"/>
                <a:cs typeface="Lucida Grande" panose="020B0600040502020204" pitchFamily="34" charset="0"/>
              </a:rPr>
              <a:t>29 </a:t>
            </a:r>
            <a:r>
              <a:rPr lang="en-US" sz="2800" dirty="0">
                <a:latin typeface="Lucida Grande" panose="020B0600040502020204" pitchFamily="34" charset="0"/>
                <a:cs typeface="Lucida Grande" panose="020B0600040502020204" pitchFamily="34" charset="0"/>
              </a:rPr>
              <a:t>Take my yoke upon you, and learn from me, for I am gentle and lowly in heart, and you will find rest for your souls. 	 </a:t>
            </a:r>
          </a:p>
          <a:p>
            <a:endParaRPr lang="en-US" sz="2800" dirty="0">
              <a:latin typeface="Lucida Grande" panose="020B0600040502020204" pitchFamily="34" charset="0"/>
              <a:cs typeface="Lucida Grande" panose="020B0600040502020204" pitchFamily="34" charset="0"/>
            </a:endParaRPr>
          </a:p>
          <a:p>
            <a:pPr algn="r"/>
            <a:r>
              <a:rPr lang="en-US" sz="2800" dirty="0">
                <a:latin typeface="Lucida Grande" panose="020B0600040502020204" pitchFamily="34" charset="0"/>
                <a:cs typeface="Lucida Grande" panose="020B0600040502020204" pitchFamily="34" charset="0"/>
              </a:rPr>
              <a:t>Matthew 11:28-29</a:t>
            </a:r>
          </a:p>
          <a:p>
            <a:pPr algn="ctr"/>
            <a:endParaRPr lang="en-US" sz="2800" dirty="0">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2776577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2695</TotalTime>
  <Words>397</Words>
  <Application>Microsoft Macintosh PowerPoint</Application>
  <PresentationFormat>On-screen Show (4:3)</PresentationFormat>
  <Paragraphs>96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Lucida Grande</vt:lpstr>
      <vt:lpstr>Lucida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9</cp:revision>
  <dcterms:created xsi:type="dcterms:W3CDTF">2019-09-13T15:28:45Z</dcterms:created>
  <dcterms:modified xsi:type="dcterms:W3CDTF">2019-09-15T12:24:04Z</dcterms:modified>
</cp:coreProperties>
</file>