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4" r:id="rId4"/>
    <p:sldId id="265" r:id="rId5"/>
    <p:sldId id="266" r:id="rId6"/>
    <p:sldId id="279"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281" r:id="rId21"/>
    <p:sldId id="282" r:id="rId22"/>
    <p:sldId id="283" r:id="rId23"/>
    <p:sldId id="284"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07"/>
    <p:restoredTop sz="94705"/>
  </p:normalViewPr>
  <p:slideViewPr>
    <p:cSldViewPr snapToGrid="0" snapToObjects="1">
      <p:cViewPr varScale="1">
        <p:scale>
          <a:sx n="71" d="100"/>
          <a:sy n="71" d="100"/>
        </p:scale>
        <p:origin x="168" y="1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E37060-FDA8-D041-A1DC-7F40F762090D}"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41062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060-FDA8-D041-A1DC-7F40F762090D}"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298845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060-FDA8-D041-A1DC-7F40F762090D}"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59425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E37060-FDA8-D041-A1DC-7F40F762090D}"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59560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E37060-FDA8-D041-A1DC-7F40F762090D}" type="datetimeFigureOut">
              <a:rPr lang="en-US" smtClean="0"/>
              <a:t>5/25/19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119855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E37060-FDA8-D041-A1DC-7F40F762090D}" type="datetimeFigureOut">
              <a:rPr lang="en-US" smtClean="0"/>
              <a:t>5/25/19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115208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E37060-FDA8-D041-A1DC-7F40F762090D}" type="datetimeFigureOut">
              <a:rPr lang="en-US" smtClean="0"/>
              <a:t>5/25/19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5420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E37060-FDA8-D041-A1DC-7F40F762090D}" type="datetimeFigureOut">
              <a:rPr lang="en-US" smtClean="0"/>
              <a:t>5/25/19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67587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37060-FDA8-D041-A1DC-7F40F762090D}" type="datetimeFigureOut">
              <a:rPr lang="en-US" smtClean="0"/>
              <a:t>5/25/19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3963020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37060-FDA8-D041-A1DC-7F40F762090D}" type="datetimeFigureOut">
              <a:rPr lang="en-US" smtClean="0"/>
              <a:t>5/25/19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198221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E37060-FDA8-D041-A1DC-7F40F762090D}" type="datetimeFigureOut">
              <a:rPr lang="en-US" smtClean="0"/>
              <a:t>5/25/19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569BB-88E2-F247-ACEC-09A13D761183}" type="slidenum">
              <a:rPr lang="en-US" smtClean="0"/>
              <a:t>‹#›</a:t>
            </a:fld>
            <a:endParaRPr lang="en-US"/>
          </a:p>
        </p:txBody>
      </p:sp>
    </p:spTree>
    <p:extLst>
      <p:ext uri="{BB962C8B-B14F-4D97-AF65-F5344CB8AC3E}">
        <p14:creationId xmlns:p14="http://schemas.microsoft.com/office/powerpoint/2010/main" val="8066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37060-FDA8-D041-A1DC-7F40F762090D}" type="datetimeFigureOut">
              <a:rPr lang="en-US" smtClean="0"/>
              <a:t>5/25/19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569BB-88E2-F247-ACEC-09A13D761183}" type="slidenum">
              <a:rPr lang="en-US" smtClean="0"/>
              <a:t>‹#›</a:t>
            </a:fld>
            <a:endParaRPr lang="en-US"/>
          </a:p>
        </p:txBody>
      </p:sp>
    </p:spTree>
    <p:extLst>
      <p:ext uri="{BB962C8B-B14F-4D97-AF65-F5344CB8AC3E}">
        <p14:creationId xmlns:p14="http://schemas.microsoft.com/office/powerpoint/2010/main" val="2061929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7FC44-DB0B-F94F-A46A-CFB75C0A4B5D}"/>
              </a:ext>
            </a:extLst>
          </p:cNvPr>
          <p:cNvPicPr>
            <a:picLocks noChangeAspect="1"/>
          </p:cNvPicPr>
          <p:nvPr/>
        </p:nvPicPr>
        <p:blipFill>
          <a:blip r:embed="rId2"/>
          <a:stretch>
            <a:fillRect/>
          </a:stretch>
        </p:blipFill>
        <p:spPr>
          <a:xfrm>
            <a:off x="5715" y="0"/>
            <a:ext cx="9132570" cy="6858000"/>
          </a:xfrm>
          <a:prstGeom prst="rect">
            <a:avLst/>
          </a:prstGeom>
        </p:spPr>
      </p:pic>
    </p:spTree>
    <p:extLst>
      <p:ext uri="{BB962C8B-B14F-4D97-AF65-F5344CB8AC3E}">
        <p14:creationId xmlns:p14="http://schemas.microsoft.com/office/powerpoint/2010/main" val="230828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1211791" y="1084883"/>
            <a:ext cx="6720417" cy="3970318"/>
          </a:xfrm>
          <a:prstGeom prst="rect">
            <a:avLst/>
          </a:prstGeom>
          <a:noFill/>
        </p:spPr>
        <p:txBody>
          <a:bodyPr wrap="square" rtlCol="0">
            <a:spAutoFit/>
          </a:bodyPr>
          <a:lstStyle/>
          <a:p>
            <a:r>
              <a:rPr lang="en-US" sz="2800" dirty="0">
                <a:latin typeface="Avenir Roman" panose="02000503020000020003" pitchFamily="2" charset="0"/>
              </a:rPr>
              <a:t>For dogs encompass me;</a:t>
            </a:r>
            <a:br>
              <a:rPr lang="en-US" sz="2800" dirty="0">
                <a:latin typeface="Avenir Roman" panose="02000503020000020003" pitchFamily="2" charset="0"/>
              </a:rPr>
            </a:br>
            <a:r>
              <a:rPr lang="en-US" sz="2800" dirty="0">
                <a:latin typeface="Avenir Roman" panose="02000503020000020003" pitchFamily="2" charset="0"/>
              </a:rPr>
              <a:t>    a company of evildoers encircles me;</a:t>
            </a:r>
            <a:br>
              <a:rPr lang="en-US" sz="2800" dirty="0">
                <a:latin typeface="Avenir Roman" panose="02000503020000020003" pitchFamily="2" charset="0"/>
              </a:rPr>
            </a:br>
            <a:r>
              <a:rPr lang="en-US" sz="2800" dirty="0">
                <a:latin typeface="Avenir Roman" panose="02000503020000020003" pitchFamily="2" charset="0"/>
              </a:rPr>
              <a:t>they have pierced my hands and feet</a:t>
            </a:r>
            <a:r>
              <a:rPr lang="en-US" sz="2800" baseline="30000" dirty="0">
                <a:latin typeface="Avenir Roman" panose="02000503020000020003" pitchFamily="2" charset="0"/>
              </a:rPr>
              <a:t>___</a:t>
            </a:r>
            <a:br>
              <a:rPr lang="en-US" sz="2800" dirty="0">
                <a:latin typeface="Avenir Roman" panose="02000503020000020003" pitchFamily="2" charset="0"/>
              </a:rPr>
            </a:br>
            <a:r>
              <a:rPr lang="en-US" sz="2800" baseline="30000" dirty="0">
                <a:latin typeface="Avenir Roman" panose="02000503020000020003" pitchFamily="2" charset="0"/>
              </a:rPr>
              <a:t>17 </a:t>
            </a:r>
            <a:r>
              <a:rPr lang="en-US" sz="2800" dirty="0">
                <a:latin typeface="Avenir Roman" panose="02000503020000020003" pitchFamily="2" charset="0"/>
              </a:rPr>
              <a:t>I can count all my bones—</a:t>
            </a:r>
            <a:br>
              <a:rPr lang="en-US" sz="2800" dirty="0">
                <a:latin typeface="Avenir Roman" panose="02000503020000020003" pitchFamily="2" charset="0"/>
              </a:rPr>
            </a:br>
            <a:r>
              <a:rPr lang="en-US" sz="2800" dirty="0">
                <a:latin typeface="Avenir Roman" panose="02000503020000020003" pitchFamily="2" charset="0"/>
              </a:rPr>
              <a:t>they stare and gloat over me;</a:t>
            </a:r>
            <a:br>
              <a:rPr lang="en-US" sz="2800" dirty="0">
                <a:latin typeface="Avenir Roman" panose="02000503020000020003" pitchFamily="2" charset="0"/>
              </a:rPr>
            </a:br>
            <a:r>
              <a:rPr lang="en-US" sz="2800" baseline="30000" dirty="0">
                <a:latin typeface="Avenir Roman" panose="02000503020000020003" pitchFamily="2" charset="0"/>
              </a:rPr>
              <a:t>18 </a:t>
            </a:r>
            <a:r>
              <a:rPr lang="en-US" sz="2800" dirty="0">
                <a:latin typeface="Avenir Roman" panose="02000503020000020003" pitchFamily="2" charset="0"/>
              </a:rPr>
              <a:t>they divide my garments among them,</a:t>
            </a:r>
            <a:br>
              <a:rPr lang="en-US" sz="2800" dirty="0">
                <a:latin typeface="Avenir Roman" panose="02000503020000020003" pitchFamily="2" charset="0"/>
              </a:rPr>
            </a:br>
            <a:r>
              <a:rPr lang="en-US" sz="2800" dirty="0">
                <a:latin typeface="Avenir Roman" panose="02000503020000020003" pitchFamily="2" charset="0"/>
              </a:rPr>
              <a:t>    and for my clothing they cast lots.</a:t>
            </a:r>
            <a:r>
              <a:rPr lang="en-US" sz="2800" dirty="0">
                <a:effectLst/>
                <a:latin typeface="Avenir Roman" panose="02000503020000020003" pitchFamily="2" charset="0"/>
              </a:rPr>
              <a:t> </a:t>
            </a:r>
            <a:r>
              <a:rPr lang="en-US" sz="2800" dirty="0">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Psalm 22:16-18</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262679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3477875"/>
          </a:xfrm>
          <a:prstGeom prst="rect">
            <a:avLst/>
          </a:prstGeom>
          <a:noFill/>
        </p:spPr>
        <p:txBody>
          <a:bodyPr wrap="square" rtlCol="0">
            <a:spAutoFit/>
          </a:bodyPr>
          <a:lstStyle/>
          <a:p>
            <a:r>
              <a:rPr lang="en-US" sz="2400" baseline="30000" dirty="0">
                <a:latin typeface="Avenir Roman" panose="02000503020000020003" pitchFamily="2" charset="0"/>
              </a:rPr>
              <a:t>25 </a:t>
            </a:r>
            <a:r>
              <a:rPr lang="en-US" sz="2400" dirty="0">
                <a:latin typeface="Avenir Roman" panose="02000503020000020003" pitchFamily="2" charset="0"/>
              </a:rPr>
              <a:t>And it was the third hour</a:t>
            </a:r>
            <a:r>
              <a:rPr lang="en-US" sz="2400" baseline="30000" dirty="0">
                <a:latin typeface="Avenir Roman" panose="02000503020000020003" pitchFamily="2" charset="0"/>
              </a:rPr>
              <a:t> </a:t>
            </a:r>
            <a:r>
              <a:rPr lang="en-US" sz="2400" dirty="0">
                <a:latin typeface="Avenir Roman" panose="02000503020000020003" pitchFamily="2" charset="0"/>
              </a:rPr>
              <a:t>when they crucified him. </a:t>
            </a:r>
            <a:r>
              <a:rPr lang="en-US" sz="2400" baseline="30000" dirty="0">
                <a:latin typeface="Avenir Roman" panose="02000503020000020003" pitchFamily="2" charset="0"/>
              </a:rPr>
              <a:t>26 </a:t>
            </a:r>
            <a:r>
              <a:rPr lang="en-US" sz="2400" dirty="0">
                <a:latin typeface="Avenir Roman" panose="02000503020000020003" pitchFamily="2" charset="0"/>
              </a:rPr>
              <a:t>And the inscription of the charge against him read, “The King of the Jews.” </a:t>
            </a:r>
            <a:r>
              <a:rPr lang="en-US" sz="2400" baseline="30000" dirty="0">
                <a:latin typeface="Avenir Roman" panose="02000503020000020003" pitchFamily="2" charset="0"/>
              </a:rPr>
              <a:t>27 </a:t>
            </a:r>
            <a:r>
              <a:rPr lang="en-US" sz="2400" dirty="0">
                <a:latin typeface="Avenir Roman" panose="02000503020000020003" pitchFamily="2" charset="0"/>
              </a:rPr>
              <a:t>And with him they crucified two robbers, one on his right and one on his left.</a:t>
            </a:r>
            <a:r>
              <a:rPr lang="en-US" sz="2400" baseline="30000" dirty="0">
                <a:latin typeface="Avenir Roman" panose="02000503020000020003" pitchFamily="2" charset="0"/>
              </a:rPr>
              <a:t> 29 </a:t>
            </a:r>
            <a:r>
              <a:rPr lang="en-US" sz="2400" dirty="0">
                <a:latin typeface="Avenir Roman" panose="02000503020000020003" pitchFamily="2" charset="0"/>
              </a:rPr>
              <a:t>And those who passed by derided him, wagging their heads and saying, “Aha! You who would destroy the temple and rebuild it in three days, </a:t>
            </a:r>
            <a:r>
              <a:rPr lang="en-US" sz="2400" baseline="30000" dirty="0">
                <a:latin typeface="Avenir Roman" panose="02000503020000020003" pitchFamily="2" charset="0"/>
              </a:rPr>
              <a:t>30 </a:t>
            </a:r>
            <a:r>
              <a:rPr lang="en-US" sz="2400" dirty="0">
                <a:latin typeface="Avenir Roman" panose="02000503020000020003" pitchFamily="2" charset="0"/>
              </a:rPr>
              <a:t>save yourself, and come down from the cross!” </a:t>
            </a:r>
            <a:r>
              <a:rPr lang="en-US" sz="2400" dirty="0">
                <a:effectLst/>
                <a:latin typeface="Avenir Roman" panose="02000503020000020003" pitchFamily="2" charset="0"/>
              </a:rPr>
              <a:t> </a:t>
            </a:r>
            <a:r>
              <a:rPr lang="en-US" sz="2400" dirty="0">
                <a:latin typeface="Avenir Roman" panose="02000503020000020003" pitchFamily="2" charset="0"/>
              </a:rPr>
              <a:t> </a:t>
            </a:r>
            <a:endParaRPr lang="en-US" sz="24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15:25-32</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159734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3477875"/>
          </a:xfrm>
          <a:prstGeom prst="rect">
            <a:avLst/>
          </a:prstGeom>
          <a:noFill/>
        </p:spPr>
        <p:txBody>
          <a:bodyPr wrap="square" rtlCol="0">
            <a:spAutoFit/>
          </a:bodyPr>
          <a:lstStyle/>
          <a:p>
            <a:r>
              <a:rPr lang="en-US" sz="2800" baseline="30000" dirty="0">
                <a:latin typeface="Avenir Roman" panose="02000503020000020003" pitchFamily="2" charset="0"/>
              </a:rPr>
              <a:t>31 </a:t>
            </a:r>
            <a:r>
              <a:rPr lang="en-US" sz="2800" dirty="0">
                <a:latin typeface="Avenir Roman" panose="02000503020000020003" pitchFamily="2" charset="0"/>
              </a:rPr>
              <a:t>So also the chief priests with the scribes mocked him to one another, saying, “He saved others; he cannot save himself. </a:t>
            </a:r>
            <a:r>
              <a:rPr lang="en-US" sz="2800" baseline="30000" dirty="0">
                <a:latin typeface="Avenir Roman" panose="02000503020000020003" pitchFamily="2" charset="0"/>
              </a:rPr>
              <a:t>32 </a:t>
            </a:r>
            <a:r>
              <a:rPr lang="en-US" sz="2800" dirty="0">
                <a:latin typeface="Avenir Roman" panose="02000503020000020003" pitchFamily="2" charset="0"/>
              </a:rPr>
              <a:t>Let the Christ, the King of Israel, come down now from the cross that we may see and believe.” Those who were crucified with him also reviled him.</a:t>
            </a:r>
          </a:p>
          <a:p>
            <a:r>
              <a:rPr lang="en-US" sz="2400" dirty="0">
                <a:effectLst/>
                <a:latin typeface="Avenir Roman" panose="02000503020000020003" pitchFamily="2" charset="0"/>
              </a:rPr>
              <a:t> </a:t>
            </a:r>
            <a:r>
              <a:rPr lang="en-US" sz="2400" dirty="0">
                <a:latin typeface="Avenir Roman" panose="02000503020000020003" pitchFamily="2" charset="0"/>
              </a:rPr>
              <a:t> </a:t>
            </a:r>
            <a:endParaRPr lang="en-US" sz="24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15:25-32</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2955444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3477875"/>
          </a:xfrm>
          <a:prstGeom prst="rect">
            <a:avLst/>
          </a:prstGeom>
          <a:noFill/>
        </p:spPr>
        <p:txBody>
          <a:bodyPr wrap="square" rtlCol="0">
            <a:spAutoFit/>
          </a:bodyPr>
          <a:lstStyle/>
          <a:p>
            <a:r>
              <a:rPr lang="en-US" sz="2800" baseline="30000" dirty="0">
                <a:solidFill>
                  <a:schemeClr val="tx1">
                    <a:alpha val="40000"/>
                  </a:schemeClr>
                </a:solidFill>
                <a:latin typeface="Avenir Roman" panose="02000503020000020003" pitchFamily="2" charset="0"/>
              </a:rPr>
              <a:t>31 </a:t>
            </a:r>
            <a:r>
              <a:rPr lang="en-US" sz="2800" dirty="0">
                <a:solidFill>
                  <a:schemeClr val="tx1">
                    <a:alpha val="40000"/>
                  </a:schemeClr>
                </a:solidFill>
                <a:latin typeface="Avenir Roman" panose="02000503020000020003" pitchFamily="2" charset="0"/>
              </a:rPr>
              <a:t>So also the chief priests with the scribes mocked him to one another, saying,</a:t>
            </a:r>
            <a:r>
              <a:rPr lang="en-US" sz="2800" dirty="0">
                <a:latin typeface="Avenir Roman" panose="02000503020000020003" pitchFamily="2" charset="0"/>
              </a:rPr>
              <a:t> “He saved others; he cannot save himself. </a:t>
            </a:r>
            <a:r>
              <a:rPr lang="en-US" sz="2800" baseline="30000" dirty="0">
                <a:solidFill>
                  <a:schemeClr val="tx1">
                    <a:alpha val="40000"/>
                  </a:schemeClr>
                </a:solidFill>
                <a:latin typeface="Avenir Roman" panose="02000503020000020003" pitchFamily="2" charset="0"/>
              </a:rPr>
              <a:t>32 </a:t>
            </a:r>
            <a:r>
              <a:rPr lang="en-US" sz="2800" dirty="0">
                <a:solidFill>
                  <a:schemeClr val="tx1">
                    <a:alpha val="40000"/>
                  </a:schemeClr>
                </a:solidFill>
                <a:latin typeface="Avenir Roman" panose="02000503020000020003" pitchFamily="2" charset="0"/>
              </a:rPr>
              <a:t>Let the Christ, the King of Israel, come down now from the cross that we may see and believe.” Those who were crucified with him also reviled him</a:t>
            </a:r>
            <a:r>
              <a:rPr lang="en-US" sz="2800" dirty="0">
                <a:latin typeface="Avenir Roman" panose="02000503020000020003" pitchFamily="2" charset="0"/>
              </a:rPr>
              <a:t>.</a:t>
            </a:r>
          </a:p>
          <a:p>
            <a:r>
              <a:rPr lang="en-US" sz="2400" dirty="0">
                <a:effectLst/>
                <a:latin typeface="Avenir Roman" panose="02000503020000020003" pitchFamily="2" charset="0"/>
              </a:rPr>
              <a:t> </a:t>
            </a:r>
            <a:r>
              <a:rPr lang="en-US" sz="2400" dirty="0">
                <a:latin typeface="Avenir Roman" panose="02000503020000020003" pitchFamily="2" charset="0"/>
              </a:rPr>
              <a:t> </a:t>
            </a:r>
            <a:endParaRPr lang="en-US" sz="24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15:25-32</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95433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2185214"/>
          </a:xfrm>
          <a:prstGeom prst="rect">
            <a:avLst/>
          </a:prstGeom>
          <a:noFill/>
        </p:spPr>
        <p:txBody>
          <a:bodyPr wrap="square" rtlCol="0">
            <a:spAutoFit/>
          </a:bodyPr>
          <a:lstStyle/>
          <a:p>
            <a:r>
              <a:rPr lang="en-US" sz="2800" dirty="0">
                <a:latin typeface="Avenir Roman" panose="02000503020000020003" pitchFamily="2" charset="0"/>
              </a:rPr>
              <a:t>And he died for all, that those who live might no longer live for themselves but for him who for their sake died and was raised. </a:t>
            </a:r>
          </a:p>
          <a:p>
            <a:r>
              <a:rPr lang="en-US" sz="2400" dirty="0">
                <a:effectLst/>
                <a:latin typeface="Avenir Roman" panose="02000503020000020003" pitchFamily="2" charset="0"/>
              </a:rPr>
              <a:t> </a:t>
            </a:r>
            <a:r>
              <a:rPr lang="en-US" sz="2400" dirty="0">
                <a:latin typeface="Avenir Roman" panose="02000503020000020003" pitchFamily="2" charset="0"/>
              </a:rPr>
              <a:t> </a:t>
            </a:r>
            <a:endParaRPr lang="en-US" sz="24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2 Corinthians 5:15</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371831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954107"/>
          </a:xfrm>
          <a:prstGeom prst="rect">
            <a:avLst/>
          </a:prstGeom>
          <a:noFill/>
        </p:spPr>
        <p:txBody>
          <a:bodyPr wrap="square" rtlCol="0">
            <a:spAutoFit/>
          </a:bodyPr>
          <a:lstStyle/>
          <a:p>
            <a:pPr marL="514350" indent="-514350">
              <a:buAutoNum type="arabicPeriod"/>
            </a:pPr>
            <a:r>
              <a:rPr lang="en-US" sz="2800" dirty="0">
                <a:latin typeface="Avenir Roman" panose="02000503020000020003" pitchFamily="2" charset="0"/>
              </a:rPr>
              <a:t>The Reason for the cross.</a:t>
            </a:r>
          </a:p>
          <a:p>
            <a:pPr marL="514350" indent="-514350">
              <a:buAutoNum type="arabicPeriod"/>
            </a:pPr>
            <a:r>
              <a:rPr lang="en-US" sz="2800" dirty="0">
                <a:solidFill>
                  <a:schemeClr val="tx1">
                    <a:lumMod val="85000"/>
                    <a:lumOff val="15000"/>
                  </a:schemeClr>
                </a:solidFill>
                <a:latin typeface="Avenir Roman" panose="02000503020000020003" pitchFamily="2" charset="0"/>
              </a:rPr>
              <a:t>What it has accomplished.</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Why the Cross?</a:t>
            </a:r>
          </a:p>
        </p:txBody>
      </p:sp>
    </p:spTree>
    <p:extLst>
      <p:ext uri="{BB962C8B-B14F-4D97-AF65-F5344CB8AC3E}">
        <p14:creationId xmlns:p14="http://schemas.microsoft.com/office/powerpoint/2010/main" val="239798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78391" y="1237283"/>
            <a:ext cx="7787217" cy="2246769"/>
          </a:xfrm>
          <a:prstGeom prst="rect">
            <a:avLst/>
          </a:prstGeom>
          <a:noFill/>
        </p:spPr>
        <p:txBody>
          <a:bodyPr wrap="square" rtlCol="0">
            <a:spAutoFit/>
          </a:bodyPr>
          <a:lstStyle/>
          <a:p>
            <a:r>
              <a:rPr lang="en-US" sz="2800" dirty="0">
                <a:solidFill>
                  <a:schemeClr val="tx1">
                    <a:lumMod val="85000"/>
                    <a:lumOff val="15000"/>
                  </a:schemeClr>
                </a:solidFill>
                <a:latin typeface="Avenir Roman" panose="02000503020000020003" pitchFamily="2" charset="0"/>
              </a:rPr>
              <a:t>For even the Son of Man came not to be served but to serve, and to give his life as a ransom for many.</a:t>
            </a:r>
          </a:p>
          <a:p>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10:45</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6739466" cy="584775"/>
          </a:xfrm>
          <a:prstGeom prst="rect">
            <a:avLst/>
          </a:prstGeom>
          <a:noFill/>
        </p:spPr>
        <p:txBody>
          <a:bodyPr wrap="square" rtlCol="0">
            <a:spAutoFit/>
          </a:bodyPr>
          <a:lstStyle/>
          <a:p>
            <a:r>
              <a:rPr lang="en-US" sz="3200" b="1" i="1" cap="small" dirty="0">
                <a:latin typeface="Avenir Heavy Oblique" panose="02000503020000020003" pitchFamily="2" charset="0"/>
              </a:rPr>
              <a:t>1. The Reason for the Cross </a:t>
            </a:r>
          </a:p>
        </p:txBody>
      </p:sp>
    </p:spTree>
    <p:extLst>
      <p:ext uri="{BB962C8B-B14F-4D97-AF65-F5344CB8AC3E}">
        <p14:creationId xmlns:p14="http://schemas.microsoft.com/office/powerpoint/2010/main" val="118278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762529" y="1312838"/>
            <a:ext cx="7618942" cy="1815882"/>
          </a:xfrm>
          <a:prstGeom prst="rect">
            <a:avLst/>
          </a:prstGeom>
          <a:noFill/>
        </p:spPr>
        <p:txBody>
          <a:bodyPr wrap="square" rtlCol="0">
            <a:spAutoFit/>
          </a:bodyPr>
          <a:lstStyle/>
          <a:p>
            <a:r>
              <a:rPr lang="en-US" sz="2800" dirty="0">
                <a:latin typeface="Avenir Roman" panose="02000503020000020003" pitchFamily="2" charset="0"/>
              </a:rPr>
              <a:t>For our sake he made him to be sin who knew no sin, so that in him we might become the righteousness of God. </a:t>
            </a: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2 Corinthians 5:21</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6739466" cy="584775"/>
          </a:xfrm>
          <a:prstGeom prst="rect">
            <a:avLst/>
          </a:prstGeom>
          <a:noFill/>
        </p:spPr>
        <p:txBody>
          <a:bodyPr wrap="square" rtlCol="0">
            <a:spAutoFit/>
          </a:bodyPr>
          <a:lstStyle/>
          <a:p>
            <a:r>
              <a:rPr lang="en-US" sz="3200" b="1" i="1" cap="small" dirty="0">
                <a:latin typeface="Avenir Heavy Oblique" panose="02000503020000020003" pitchFamily="2" charset="0"/>
              </a:rPr>
              <a:t>1. The Reason for the Cross </a:t>
            </a:r>
          </a:p>
        </p:txBody>
      </p:sp>
    </p:spTree>
    <p:extLst>
      <p:ext uri="{BB962C8B-B14F-4D97-AF65-F5344CB8AC3E}">
        <p14:creationId xmlns:p14="http://schemas.microsoft.com/office/powerpoint/2010/main" val="3445640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762529" y="1312838"/>
            <a:ext cx="7618942" cy="3477875"/>
          </a:xfrm>
          <a:prstGeom prst="rect">
            <a:avLst/>
          </a:prstGeom>
          <a:noFill/>
        </p:spPr>
        <p:txBody>
          <a:bodyPr wrap="square" rtlCol="0">
            <a:spAutoFit/>
          </a:bodyPr>
          <a:lstStyle/>
          <a:p>
            <a:r>
              <a:rPr lang="en-US" sz="2400" dirty="0">
                <a:latin typeface="Avenir Roman" panose="02000503020000020003" pitchFamily="2" charset="0"/>
              </a:rPr>
              <a:t>All this is from God, who through Christ reconciled us to himself and gave us the ministry of reconciliation; </a:t>
            </a:r>
            <a:r>
              <a:rPr lang="en-US" sz="2400" baseline="30000" dirty="0">
                <a:latin typeface="Avenir Roman" panose="02000503020000020003" pitchFamily="2" charset="0"/>
              </a:rPr>
              <a:t>19 </a:t>
            </a:r>
            <a:r>
              <a:rPr lang="en-US" sz="2400" dirty="0">
                <a:latin typeface="Avenir Roman" panose="02000503020000020003" pitchFamily="2" charset="0"/>
              </a:rPr>
              <a:t>that is, in Christ God was reconciling the world to himself, not counting their trespasses against them, and entrusting to us the message of reconciliation. </a:t>
            </a:r>
            <a:r>
              <a:rPr lang="en-US" sz="2400" baseline="30000" dirty="0">
                <a:latin typeface="Avenir Roman" panose="02000503020000020003" pitchFamily="2" charset="0"/>
              </a:rPr>
              <a:t>20 </a:t>
            </a:r>
            <a:r>
              <a:rPr lang="en-US" sz="2400" dirty="0">
                <a:latin typeface="Avenir Roman" panose="02000503020000020003" pitchFamily="2" charset="0"/>
              </a:rPr>
              <a:t>Therefore, we are ambassadors for Christ, God making his appeal through us.</a:t>
            </a:r>
          </a:p>
          <a:p>
            <a:pPr algn="r"/>
            <a:r>
              <a:rPr lang="en-US" sz="2800" dirty="0">
                <a:solidFill>
                  <a:schemeClr val="tx1">
                    <a:lumMod val="85000"/>
                    <a:lumOff val="15000"/>
                  </a:schemeClr>
                </a:solidFill>
                <a:latin typeface="Avenir Roman" panose="02000503020000020003" pitchFamily="2" charset="0"/>
              </a:rPr>
              <a:t>2 Corinthians 5:18-20</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6" y="270933"/>
            <a:ext cx="7179733" cy="584775"/>
          </a:xfrm>
          <a:prstGeom prst="rect">
            <a:avLst/>
          </a:prstGeom>
          <a:noFill/>
        </p:spPr>
        <p:txBody>
          <a:bodyPr wrap="square" rtlCol="0">
            <a:spAutoFit/>
          </a:bodyPr>
          <a:lstStyle/>
          <a:p>
            <a:r>
              <a:rPr lang="en-US" sz="3200" b="1" i="1" cap="small" dirty="0">
                <a:latin typeface="Avenir Heavy Oblique" panose="02000503020000020003" pitchFamily="2" charset="0"/>
              </a:rPr>
              <a:t>2. What did the Cross Accomplish?</a:t>
            </a:r>
          </a:p>
        </p:txBody>
      </p:sp>
    </p:spTree>
    <p:extLst>
      <p:ext uri="{BB962C8B-B14F-4D97-AF65-F5344CB8AC3E}">
        <p14:creationId xmlns:p14="http://schemas.microsoft.com/office/powerpoint/2010/main" val="248098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8A459-B8D0-2D46-B0BB-311E0C2A1BF4}"/>
              </a:ext>
            </a:extLst>
          </p:cNvPr>
          <p:cNvSpPr txBox="1"/>
          <p:nvPr/>
        </p:nvSpPr>
        <p:spPr>
          <a:xfrm>
            <a:off x="318346" y="667174"/>
            <a:ext cx="8520854" cy="1569660"/>
          </a:xfrm>
          <a:prstGeom prst="rect">
            <a:avLst/>
          </a:prstGeom>
          <a:noFill/>
        </p:spPr>
        <p:txBody>
          <a:bodyPr wrap="square" rtlCol="0">
            <a:spAutoFit/>
          </a:bodyPr>
          <a:lstStyle/>
          <a:p>
            <a:r>
              <a:rPr lang="en-US" sz="3200" b="1" i="1" cap="small" dirty="0">
                <a:latin typeface="Avenir Heavy Oblique" panose="02000503020000020003" pitchFamily="2" charset="0"/>
              </a:rPr>
              <a:t>Where do we need to believe the Gospel?</a:t>
            </a:r>
          </a:p>
          <a:p>
            <a:r>
              <a:rPr lang="en-US" sz="3200" b="1" i="1" cap="small" dirty="0">
                <a:latin typeface="Avenir Heavy Oblique" panose="02000503020000020003" pitchFamily="2" charset="0"/>
              </a:rPr>
              <a:t>Where do we need to allow Him to be King of our Kingdom?</a:t>
            </a:r>
          </a:p>
        </p:txBody>
      </p:sp>
    </p:spTree>
    <p:extLst>
      <p:ext uri="{BB962C8B-B14F-4D97-AF65-F5344CB8AC3E}">
        <p14:creationId xmlns:p14="http://schemas.microsoft.com/office/powerpoint/2010/main" val="190170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9EE04F2-AB49-6D42-87F4-EF9EA543F2F7}"/>
              </a:ext>
            </a:extLst>
          </p:cNvPr>
          <p:cNvSpPr/>
          <p:nvPr/>
        </p:nvSpPr>
        <p:spPr>
          <a:xfrm>
            <a:off x="1734606" y="826806"/>
            <a:ext cx="5674823" cy="249299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Why The Cross?</a:t>
            </a:r>
            <a:endParaRPr lang="en-US" sz="54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endParaRPr lang="en-US" sz="5400" b="1" cap="small"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endParaRPr>
          </a:p>
          <a:p>
            <a:pPr algn="ctr"/>
            <a:r>
              <a:rPr lang="en-US" sz="4800" b="1" cap="small"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Mark </a:t>
            </a:r>
            <a:r>
              <a:rPr lang="en-US" sz="4800" b="1" spc="0" dirty="0">
                <a:ln/>
                <a:solidFill>
                  <a:schemeClr val="tx1">
                    <a:lumMod val="95000"/>
                    <a:lumOff val="5000"/>
                  </a:schemeClr>
                </a:solidFill>
                <a:effectLst>
                  <a:innerShdw blurRad="63500" dist="762000" dir="16080000">
                    <a:prstClr val="black">
                      <a:alpha val="50000"/>
                    </a:prstClr>
                  </a:innerShdw>
                  <a:reflection endPos="0" dist="50800" dir="5400000" sy="-100000" algn="bl" rotWithShape="0"/>
                </a:effectLst>
                <a:latin typeface="Helvetica" pitchFamily="2" charset="0"/>
                <a:cs typeface="Corsiva Hebrew" pitchFamily="2" charset="-79"/>
              </a:rPr>
              <a:t>15:1-32</a:t>
            </a:r>
          </a:p>
        </p:txBody>
      </p:sp>
    </p:spTree>
    <p:extLst>
      <p:ext uri="{BB962C8B-B14F-4D97-AF65-F5344CB8AC3E}">
        <p14:creationId xmlns:p14="http://schemas.microsoft.com/office/powerpoint/2010/main" val="350624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8A459-B8D0-2D46-B0BB-311E0C2A1BF4}"/>
              </a:ext>
            </a:extLst>
          </p:cNvPr>
          <p:cNvSpPr txBox="1"/>
          <p:nvPr/>
        </p:nvSpPr>
        <p:spPr>
          <a:xfrm>
            <a:off x="318346" y="667174"/>
            <a:ext cx="8520854" cy="707886"/>
          </a:xfrm>
          <a:prstGeom prst="rect">
            <a:avLst/>
          </a:prstGeom>
          <a:noFill/>
        </p:spPr>
        <p:txBody>
          <a:bodyPr wrap="square" rtlCol="0">
            <a:spAutoFit/>
          </a:bodyPr>
          <a:lstStyle/>
          <a:p>
            <a:r>
              <a:rPr lang="en-US" sz="2000" b="1" i="1" cap="small" dirty="0">
                <a:latin typeface="Avenir Heavy Oblique" panose="02000503020000020003" pitchFamily="2" charset="0"/>
              </a:rPr>
              <a:t>Where do we need to believe the Gospel?</a:t>
            </a:r>
          </a:p>
          <a:p>
            <a:r>
              <a:rPr lang="en-US" sz="2000" b="1" i="1" cap="small" dirty="0">
                <a:latin typeface="Avenir Heavy Oblique" panose="02000503020000020003" pitchFamily="2" charset="0"/>
              </a:rPr>
              <a:t>Where do we need to allow Him to be King of our Kingdom?</a:t>
            </a:r>
          </a:p>
        </p:txBody>
      </p:sp>
      <p:sp>
        <p:nvSpPr>
          <p:cNvPr id="3" name="TextBox 2">
            <a:extLst>
              <a:ext uri="{FF2B5EF4-FFF2-40B4-BE49-F238E27FC236}">
                <a16:creationId xmlns:a16="http://schemas.microsoft.com/office/drawing/2014/main" id="{43674297-988B-EA4D-BEA5-3867F63C9E42}"/>
              </a:ext>
            </a:extLst>
          </p:cNvPr>
          <p:cNvSpPr txBox="1"/>
          <p:nvPr/>
        </p:nvSpPr>
        <p:spPr>
          <a:xfrm>
            <a:off x="684106" y="1687694"/>
            <a:ext cx="6844454" cy="830997"/>
          </a:xfrm>
          <a:prstGeom prst="rect">
            <a:avLst/>
          </a:prstGeom>
          <a:noFill/>
        </p:spPr>
        <p:txBody>
          <a:bodyPr wrap="square" rtlCol="0">
            <a:spAutoFit/>
          </a:bodyPr>
          <a:lstStyle/>
          <a:p>
            <a:r>
              <a:rPr lang="en-US" sz="2400" dirty="0">
                <a:latin typeface="Avenir Roman" panose="02000503020000020003" pitchFamily="2" charset="0"/>
              </a:rPr>
              <a:t>1. Do we allow the Scriptures to reveal our self-centeredness?</a:t>
            </a:r>
          </a:p>
        </p:txBody>
      </p:sp>
    </p:spTree>
    <p:extLst>
      <p:ext uri="{BB962C8B-B14F-4D97-AF65-F5344CB8AC3E}">
        <p14:creationId xmlns:p14="http://schemas.microsoft.com/office/powerpoint/2010/main" val="142343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8A459-B8D0-2D46-B0BB-311E0C2A1BF4}"/>
              </a:ext>
            </a:extLst>
          </p:cNvPr>
          <p:cNvSpPr txBox="1"/>
          <p:nvPr/>
        </p:nvSpPr>
        <p:spPr>
          <a:xfrm>
            <a:off x="318346" y="667174"/>
            <a:ext cx="8520854" cy="707886"/>
          </a:xfrm>
          <a:prstGeom prst="rect">
            <a:avLst/>
          </a:prstGeom>
          <a:noFill/>
        </p:spPr>
        <p:txBody>
          <a:bodyPr wrap="square" rtlCol="0">
            <a:spAutoFit/>
          </a:bodyPr>
          <a:lstStyle/>
          <a:p>
            <a:r>
              <a:rPr lang="en-US" sz="2000" b="1" i="1" cap="small" dirty="0">
                <a:latin typeface="Avenir Heavy Oblique" panose="02000503020000020003" pitchFamily="2" charset="0"/>
              </a:rPr>
              <a:t>Where do we need to believe the Gospel?</a:t>
            </a:r>
          </a:p>
          <a:p>
            <a:r>
              <a:rPr lang="en-US" sz="2000" b="1" i="1" cap="small" dirty="0">
                <a:latin typeface="Avenir Heavy Oblique" panose="02000503020000020003" pitchFamily="2" charset="0"/>
              </a:rPr>
              <a:t>Where do we need to allow Him to be King of our Kingdom?</a:t>
            </a:r>
          </a:p>
        </p:txBody>
      </p:sp>
      <p:sp>
        <p:nvSpPr>
          <p:cNvPr id="3" name="TextBox 2">
            <a:extLst>
              <a:ext uri="{FF2B5EF4-FFF2-40B4-BE49-F238E27FC236}">
                <a16:creationId xmlns:a16="http://schemas.microsoft.com/office/drawing/2014/main" id="{43674297-988B-EA4D-BEA5-3867F63C9E42}"/>
              </a:ext>
            </a:extLst>
          </p:cNvPr>
          <p:cNvSpPr txBox="1"/>
          <p:nvPr/>
        </p:nvSpPr>
        <p:spPr>
          <a:xfrm>
            <a:off x="684106" y="1687694"/>
            <a:ext cx="6844454" cy="1569660"/>
          </a:xfrm>
          <a:prstGeom prst="rect">
            <a:avLst/>
          </a:prstGeom>
          <a:noFill/>
        </p:spPr>
        <p:txBody>
          <a:bodyPr wrap="square" rtlCol="0">
            <a:spAutoFit/>
          </a:bodyPr>
          <a:lstStyle/>
          <a:p>
            <a:pPr marL="457200" indent="-457200">
              <a:buAutoNum type="arabicPeriod"/>
            </a:pPr>
            <a:r>
              <a:rPr lang="en-US" sz="2400" dirty="0">
                <a:latin typeface="Avenir Roman" panose="02000503020000020003" pitchFamily="2" charset="0"/>
              </a:rPr>
              <a:t>Do we allow the Scriptures to reveal our self-centeredness?</a:t>
            </a:r>
          </a:p>
          <a:p>
            <a:pPr marL="457200" indent="-457200">
              <a:buAutoNum type="arabicPeriod"/>
            </a:pPr>
            <a:r>
              <a:rPr lang="en-US" sz="2400" dirty="0">
                <a:latin typeface="Avenir Roman" panose="02000503020000020003" pitchFamily="2" charset="0"/>
              </a:rPr>
              <a:t>“Memorial Day” How has the truth of the Gospel impacted your life?</a:t>
            </a:r>
          </a:p>
        </p:txBody>
      </p:sp>
    </p:spTree>
    <p:extLst>
      <p:ext uri="{BB962C8B-B14F-4D97-AF65-F5344CB8AC3E}">
        <p14:creationId xmlns:p14="http://schemas.microsoft.com/office/powerpoint/2010/main" val="252414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8A459-B8D0-2D46-B0BB-311E0C2A1BF4}"/>
              </a:ext>
            </a:extLst>
          </p:cNvPr>
          <p:cNvSpPr txBox="1"/>
          <p:nvPr/>
        </p:nvSpPr>
        <p:spPr>
          <a:xfrm>
            <a:off x="318346" y="667174"/>
            <a:ext cx="8520854" cy="707886"/>
          </a:xfrm>
          <a:prstGeom prst="rect">
            <a:avLst/>
          </a:prstGeom>
          <a:noFill/>
        </p:spPr>
        <p:txBody>
          <a:bodyPr wrap="square" rtlCol="0">
            <a:spAutoFit/>
          </a:bodyPr>
          <a:lstStyle/>
          <a:p>
            <a:r>
              <a:rPr lang="en-US" sz="2000" b="1" i="1" cap="small" dirty="0">
                <a:latin typeface="Avenir Heavy Oblique" panose="02000503020000020003" pitchFamily="2" charset="0"/>
              </a:rPr>
              <a:t>Where do we need to believe the Gospel?</a:t>
            </a:r>
          </a:p>
          <a:p>
            <a:r>
              <a:rPr lang="en-US" sz="2000" b="1" i="1" cap="small" dirty="0">
                <a:latin typeface="Avenir Heavy Oblique" panose="02000503020000020003" pitchFamily="2" charset="0"/>
              </a:rPr>
              <a:t>Where do we need to allow Him to be King of our Kingdom?</a:t>
            </a:r>
          </a:p>
        </p:txBody>
      </p:sp>
      <p:sp>
        <p:nvSpPr>
          <p:cNvPr id="3" name="TextBox 2">
            <a:extLst>
              <a:ext uri="{FF2B5EF4-FFF2-40B4-BE49-F238E27FC236}">
                <a16:creationId xmlns:a16="http://schemas.microsoft.com/office/drawing/2014/main" id="{43674297-988B-EA4D-BEA5-3867F63C9E42}"/>
              </a:ext>
            </a:extLst>
          </p:cNvPr>
          <p:cNvSpPr txBox="1"/>
          <p:nvPr/>
        </p:nvSpPr>
        <p:spPr>
          <a:xfrm>
            <a:off x="684106" y="1687694"/>
            <a:ext cx="6844454" cy="2308324"/>
          </a:xfrm>
          <a:prstGeom prst="rect">
            <a:avLst/>
          </a:prstGeom>
          <a:noFill/>
        </p:spPr>
        <p:txBody>
          <a:bodyPr wrap="square" rtlCol="0">
            <a:spAutoFit/>
          </a:bodyPr>
          <a:lstStyle/>
          <a:p>
            <a:pPr marL="457200" indent="-457200">
              <a:buAutoNum type="arabicPeriod"/>
            </a:pPr>
            <a:r>
              <a:rPr lang="en-US" sz="2400" dirty="0">
                <a:latin typeface="Avenir Roman" panose="02000503020000020003" pitchFamily="2" charset="0"/>
              </a:rPr>
              <a:t>Do we allow the Scriptures to reveal our self-centeredness?</a:t>
            </a:r>
          </a:p>
          <a:p>
            <a:pPr marL="457200" indent="-457200">
              <a:buAutoNum type="arabicPeriod"/>
            </a:pPr>
            <a:r>
              <a:rPr lang="en-US" sz="2400" dirty="0">
                <a:latin typeface="Avenir Roman" panose="02000503020000020003" pitchFamily="2" charset="0"/>
              </a:rPr>
              <a:t>“Memorial Day” How has the truth of the Gospel impacted your life?</a:t>
            </a:r>
          </a:p>
          <a:p>
            <a:pPr marL="457200" indent="-457200">
              <a:buAutoNum type="arabicPeriod"/>
            </a:pPr>
            <a:r>
              <a:rPr lang="en-US" sz="2400" dirty="0">
                <a:latin typeface="Avenir Roman" panose="02000503020000020003" pitchFamily="2" charset="0"/>
              </a:rPr>
              <a:t>Do we carry around the “luggage” of guilt/shame?</a:t>
            </a:r>
          </a:p>
        </p:txBody>
      </p:sp>
    </p:spTree>
    <p:extLst>
      <p:ext uri="{BB962C8B-B14F-4D97-AF65-F5344CB8AC3E}">
        <p14:creationId xmlns:p14="http://schemas.microsoft.com/office/powerpoint/2010/main" val="191392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898A459-B8D0-2D46-B0BB-311E0C2A1BF4}"/>
              </a:ext>
            </a:extLst>
          </p:cNvPr>
          <p:cNvSpPr txBox="1"/>
          <p:nvPr/>
        </p:nvSpPr>
        <p:spPr>
          <a:xfrm>
            <a:off x="318346" y="667174"/>
            <a:ext cx="8520854" cy="707886"/>
          </a:xfrm>
          <a:prstGeom prst="rect">
            <a:avLst/>
          </a:prstGeom>
          <a:noFill/>
        </p:spPr>
        <p:txBody>
          <a:bodyPr wrap="square" rtlCol="0">
            <a:spAutoFit/>
          </a:bodyPr>
          <a:lstStyle/>
          <a:p>
            <a:r>
              <a:rPr lang="en-US" sz="2000" b="1" i="1" cap="small" dirty="0">
                <a:latin typeface="Avenir Heavy Oblique" panose="02000503020000020003" pitchFamily="2" charset="0"/>
              </a:rPr>
              <a:t>Where do we need to believe the Gospel?</a:t>
            </a:r>
          </a:p>
          <a:p>
            <a:r>
              <a:rPr lang="en-US" sz="2000" b="1" i="1" cap="small" dirty="0">
                <a:latin typeface="Avenir Heavy Oblique" panose="02000503020000020003" pitchFamily="2" charset="0"/>
              </a:rPr>
              <a:t>Where do we need to allow Him to be King of our Kingdom?</a:t>
            </a:r>
          </a:p>
        </p:txBody>
      </p:sp>
      <p:sp>
        <p:nvSpPr>
          <p:cNvPr id="3" name="TextBox 2">
            <a:extLst>
              <a:ext uri="{FF2B5EF4-FFF2-40B4-BE49-F238E27FC236}">
                <a16:creationId xmlns:a16="http://schemas.microsoft.com/office/drawing/2014/main" id="{43674297-988B-EA4D-BEA5-3867F63C9E42}"/>
              </a:ext>
            </a:extLst>
          </p:cNvPr>
          <p:cNvSpPr txBox="1"/>
          <p:nvPr/>
        </p:nvSpPr>
        <p:spPr>
          <a:xfrm>
            <a:off x="684106" y="1687694"/>
            <a:ext cx="6844454" cy="2677656"/>
          </a:xfrm>
          <a:prstGeom prst="rect">
            <a:avLst/>
          </a:prstGeom>
          <a:noFill/>
        </p:spPr>
        <p:txBody>
          <a:bodyPr wrap="square" rtlCol="0">
            <a:spAutoFit/>
          </a:bodyPr>
          <a:lstStyle/>
          <a:p>
            <a:pPr marL="457200" indent="-457200">
              <a:buAutoNum type="arabicPeriod"/>
            </a:pPr>
            <a:r>
              <a:rPr lang="en-US" sz="2400" dirty="0">
                <a:latin typeface="Avenir Roman" panose="02000503020000020003" pitchFamily="2" charset="0"/>
              </a:rPr>
              <a:t>Do we allow the Scriptures to reveal our self-centeredness?</a:t>
            </a:r>
          </a:p>
          <a:p>
            <a:pPr marL="457200" indent="-457200">
              <a:buAutoNum type="arabicPeriod"/>
            </a:pPr>
            <a:r>
              <a:rPr lang="en-US" sz="2400" dirty="0">
                <a:latin typeface="Avenir Roman" panose="02000503020000020003" pitchFamily="2" charset="0"/>
              </a:rPr>
              <a:t>“Memorial Day” How has the truth of the Gospel impacted your life?</a:t>
            </a:r>
          </a:p>
          <a:p>
            <a:pPr marL="457200" indent="-457200">
              <a:buAutoNum type="arabicPeriod"/>
            </a:pPr>
            <a:r>
              <a:rPr lang="en-US" sz="2400" dirty="0">
                <a:latin typeface="Avenir Roman" panose="02000503020000020003" pitchFamily="2" charset="0"/>
              </a:rPr>
              <a:t>Do we carry around the “luggage” of guilt/shame?</a:t>
            </a:r>
          </a:p>
          <a:p>
            <a:pPr marL="457200" indent="-457200">
              <a:buAutoNum type="arabicPeriod"/>
            </a:pPr>
            <a:r>
              <a:rPr lang="en-US" sz="2400" dirty="0">
                <a:latin typeface="Avenir Roman" panose="02000503020000020003" pitchFamily="2" charset="0"/>
              </a:rPr>
              <a:t>How has the Gospel influenced your prayers?</a:t>
            </a:r>
          </a:p>
        </p:txBody>
      </p:sp>
    </p:spTree>
    <p:extLst>
      <p:ext uri="{BB962C8B-B14F-4D97-AF65-F5344CB8AC3E}">
        <p14:creationId xmlns:p14="http://schemas.microsoft.com/office/powerpoint/2010/main" val="828342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674297-988B-EA4D-BEA5-3867F63C9E42}"/>
              </a:ext>
            </a:extLst>
          </p:cNvPr>
          <p:cNvSpPr txBox="1"/>
          <p:nvPr/>
        </p:nvSpPr>
        <p:spPr>
          <a:xfrm>
            <a:off x="996227" y="827082"/>
            <a:ext cx="7151545" cy="2985433"/>
          </a:xfrm>
          <a:prstGeom prst="rect">
            <a:avLst/>
          </a:prstGeom>
          <a:noFill/>
        </p:spPr>
        <p:txBody>
          <a:bodyPr wrap="square" rtlCol="0">
            <a:spAutoFit/>
          </a:bodyPr>
          <a:lstStyle/>
          <a:p>
            <a:r>
              <a:rPr lang="en-US" sz="2800" dirty="0">
                <a:latin typeface="Avenir Roman" panose="02000503020000020003" pitchFamily="2" charset="0"/>
              </a:rPr>
              <a:t>When we pray to God for His blessing, He does not examine our performance to see if we are worthy. Rather, He looks to see if we are trusting in the merit of His Son as the only hope for securing His blessing.”  </a:t>
            </a:r>
          </a:p>
          <a:p>
            <a:endParaRPr lang="en-US" sz="2400" dirty="0">
              <a:latin typeface="Avenir Roman" panose="02000503020000020003" pitchFamily="2" charset="0"/>
            </a:endParaRPr>
          </a:p>
          <a:p>
            <a:pPr algn="r"/>
            <a:r>
              <a:rPr lang="en-US" sz="2400" dirty="0">
                <a:latin typeface="Avenir Roman" panose="02000503020000020003" pitchFamily="2" charset="0"/>
              </a:rPr>
              <a:t>Jerry Bridges</a:t>
            </a:r>
          </a:p>
        </p:txBody>
      </p:sp>
    </p:spTree>
    <p:extLst>
      <p:ext uri="{BB962C8B-B14F-4D97-AF65-F5344CB8AC3E}">
        <p14:creationId xmlns:p14="http://schemas.microsoft.com/office/powerpoint/2010/main" val="71042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927100" y="896795"/>
            <a:ext cx="7289800" cy="1815882"/>
          </a:xfrm>
          <a:prstGeom prst="rect">
            <a:avLst/>
          </a:prstGeom>
          <a:noFill/>
        </p:spPr>
        <p:txBody>
          <a:bodyPr wrap="square" rtlCol="0">
            <a:spAutoFit/>
          </a:bodyPr>
          <a:lstStyle/>
          <a:p>
            <a:endParaRPr lang="en-US" sz="2800" dirty="0">
              <a:solidFill>
                <a:schemeClr val="tx1">
                  <a:lumMod val="85000"/>
                  <a:lumOff val="15000"/>
                </a:schemeClr>
              </a:solidFill>
              <a:latin typeface="Avenir Roman" panose="02000503020000020003" pitchFamily="2" charset="0"/>
            </a:endParaRPr>
          </a:p>
          <a:p>
            <a:r>
              <a:rPr lang="en-US" sz="2800" dirty="0">
                <a:solidFill>
                  <a:schemeClr val="tx1">
                    <a:lumMod val="85000"/>
                    <a:lumOff val="15000"/>
                  </a:schemeClr>
                </a:solidFill>
                <a:latin typeface="Avenir Roman" panose="02000503020000020003" pitchFamily="2" charset="0"/>
              </a:rPr>
              <a:t>The beginning of the gospel of Jesus Christ, the Son of God. </a:t>
            </a:r>
          </a:p>
          <a:p>
            <a:pPr algn="r"/>
            <a:r>
              <a:rPr lang="en-US" sz="2800" dirty="0">
                <a:solidFill>
                  <a:schemeClr val="tx1">
                    <a:lumMod val="85000"/>
                    <a:lumOff val="15000"/>
                  </a:schemeClr>
                </a:solidFill>
                <a:latin typeface="Avenir Roman" panose="02000503020000020003" pitchFamily="2" charset="0"/>
              </a:rPr>
              <a:t>Mark 1:1</a:t>
            </a:r>
          </a:p>
        </p:txBody>
      </p:sp>
    </p:spTree>
    <p:extLst>
      <p:ext uri="{BB962C8B-B14F-4D97-AF65-F5344CB8AC3E}">
        <p14:creationId xmlns:p14="http://schemas.microsoft.com/office/powerpoint/2010/main" val="111430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51933" y="896795"/>
            <a:ext cx="7840133" cy="2246769"/>
          </a:xfrm>
          <a:prstGeom prst="rect">
            <a:avLst/>
          </a:prstGeom>
          <a:noFill/>
        </p:spPr>
        <p:txBody>
          <a:bodyPr wrap="square" rtlCol="0">
            <a:spAutoFit/>
          </a:bodyPr>
          <a:lstStyle/>
          <a:p>
            <a:r>
              <a:rPr lang="en-US" sz="2800" dirty="0">
                <a:latin typeface="Avenir Medium" panose="02000503020000020003" pitchFamily="2" charset="0"/>
              </a:rPr>
              <a:t>And when the centurion, who stood facing him, saw that in this way he breathed his last, he said, “Truly this man was the Son of God!” </a:t>
            </a:r>
            <a:r>
              <a:rPr lang="en-US" sz="2800" dirty="0">
                <a:latin typeface="Avenir Roman" panose="02000503020000020003" pitchFamily="2" charset="0"/>
              </a:rPr>
              <a:t> </a:t>
            </a:r>
            <a:r>
              <a:rPr lang="en-US" sz="2800" dirty="0">
                <a:effectLst/>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15:39</a:t>
            </a:r>
          </a:p>
        </p:txBody>
      </p:sp>
    </p:spTree>
    <p:extLst>
      <p:ext uri="{BB962C8B-B14F-4D97-AF65-F5344CB8AC3E}">
        <p14:creationId xmlns:p14="http://schemas.microsoft.com/office/powerpoint/2010/main" val="409323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325966" y="287867"/>
            <a:ext cx="8492067" cy="4647426"/>
          </a:xfrm>
          <a:prstGeom prst="rect">
            <a:avLst/>
          </a:prstGeom>
          <a:noFill/>
        </p:spPr>
        <p:txBody>
          <a:bodyPr wrap="square" rtlCol="0">
            <a:spAutoFit/>
          </a:bodyPr>
          <a:lstStyle/>
          <a:p>
            <a:r>
              <a:rPr lang="en-US" sz="2400" dirty="0">
                <a:latin typeface="Avenir Roman" panose="02000503020000020003" pitchFamily="2" charset="0"/>
              </a:rPr>
              <a:t>And the soldiers led him away inside the palace (that is, the governor's headquarters),</a:t>
            </a:r>
            <a:r>
              <a:rPr lang="en-US" sz="2400" baseline="30000" dirty="0">
                <a:latin typeface="Avenir Roman" panose="02000503020000020003" pitchFamily="2" charset="0"/>
              </a:rPr>
              <a:t> </a:t>
            </a:r>
            <a:r>
              <a:rPr lang="en-US" sz="2400" dirty="0">
                <a:latin typeface="Avenir Roman" panose="02000503020000020003" pitchFamily="2" charset="0"/>
              </a:rPr>
              <a:t> and they called together the whole battalion  </a:t>
            </a:r>
            <a:r>
              <a:rPr lang="en-US" sz="2400" baseline="30000" dirty="0">
                <a:latin typeface="Avenir Roman" panose="02000503020000020003" pitchFamily="2" charset="0"/>
              </a:rPr>
              <a:t>17 </a:t>
            </a:r>
            <a:r>
              <a:rPr lang="en-US" sz="2400" dirty="0">
                <a:latin typeface="Avenir Roman" panose="02000503020000020003" pitchFamily="2" charset="0"/>
              </a:rPr>
              <a:t>And they clothed him in a purple cloak, and twisting together a crown of thorns, they put it on him.</a:t>
            </a:r>
            <a:r>
              <a:rPr lang="en-US" sz="2400" baseline="30000" dirty="0">
                <a:latin typeface="Avenir Roman" panose="02000503020000020003" pitchFamily="2" charset="0"/>
              </a:rPr>
              <a:t>18 </a:t>
            </a:r>
            <a:r>
              <a:rPr lang="en-US" sz="2400" dirty="0">
                <a:latin typeface="Avenir Roman" panose="02000503020000020003" pitchFamily="2" charset="0"/>
              </a:rPr>
              <a:t>And they began to salute him, “Hail, King of the Jews!” </a:t>
            </a:r>
            <a:r>
              <a:rPr lang="en-US" sz="2400" baseline="30000" dirty="0">
                <a:latin typeface="Avenir Roman" panose="02000503020000020003" pitchFamily="2" charset="0"/>
              </a:rPr>
              <a:t>19 </a:t>
            </a:r>
            <a:r>
              <a:rPr lang="en-US" sz="2400" dirty="0">
                <a:latin typeface="Avenir Roman" panose="02000503020000020003" pitchFamily="2" charset="0"/>
              </a:rPr>
              <a:t>And they were striking his head with a reed and spitting on him and kneeling down in homage to him.</a:t>
            </a:r>
            <a:r>
              <a:rPr lang="en-US" sz="2400" baseline="30000" dirty="0">
                <a:latin typeface="Avenir Roman" panose="02000503020000020003" pitchFamily="2" charset="0"/>
              </a:rPr>
              <a:t>20 </a:t>
            </a:r>
            <a:r>
              <a:rPr lang="en-US" sz="2400" dirty="0">
                <a:latin typeface="Avenir Roman" panose="02000503020000020003" pitchFamily="2" charset="0"/>
              </a:rPr>
              <a:t>And when they had mocked him, they stripped him of the purple cloak and put his own clothes on him. And they led him out to crucify him.</a:t>
            </a:r>
          </a:p>
          <a:p>
            <a:r>
              <a:rPr lang="en-US" sz="2800" dirty="0">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r>
              <a:rPr lang="en-US" sz="2400" dirty="0">
                <a:solidFill>
                  <a:schemeClr val="tx1">
                    <a:lumMod val="85000"/>
                    <a:lumOff val="15000"/>
                  </a:schemeClr>
                </a:solidFill>
                <a:latin typeface="Avenir Roman" panose="02000503020000020003" pitchFamily="2" charset="0"/>
              </a:rPr>
              <a:t>Mark 15:16-20</a:t>
            </a:r>
          </a:p>
        </p:txBody>
      </p:sp>
    </p:spTree>
    <p:extLst>
      <p:ext uri="{BB962C8B-B14F-4D97-AF65-F5344CB8AC3E}">
        <p14:creationId xmlns:p14="http://schemas.microsoft.com/office/powerpoint/2010/main" val="68022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1DAB626-2A55-A84A-B55A-7F96CED0D5D0}"/>
              </a:ext>
            </a:extLst>
          </p:cNvPr>
          <p:cNvPicPr>
            <a:picLocks noChangeAspect="1"/>
          </p:cNvPicPr>
          <p:nvPr/>
        </p:nvPicPr>
        <p:blipFill>
          <a:blip r:embed="rId3"/>
          <a:stretch>
            <a:fillRect/>
          </a:stretch>
        </p:blipFill>
        <p:spPr>
          <a:xfrm rot="5400000">
            <a:off x="2375958" y="877358"/>
            <a:ext cx="4580466" cy="3435350"/>
          </a:xfrm>
          <a:prstGeom prst="rect">
            <a:avLst/>
          </a:prstGeom>
          <a:noFill/>
          <a:ln w="34925" cmpd="sng">
            <a:solidFill>
              <a:schemeClr val="bg2">
                <a:lumMod val="25000"/>
              </a:schemeClr>
            </a:solidFill>
          </a:ln>
        </p:spPr>
      </p:pic>
    </p:spTree>
    <p:extLst>
      <p:ext uri="{BB962C8B-B14F-4D97-AF65-F5344CB8AC3E}">
        <p14:creationId xmlns:p14="http://schemas.microsoft.com/office/powerpoint/2010/main" val="1849278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325966" y="932483"/>
            <a:ext cx="8492067" cy="2246769"/>
          </a:xfrm>
          <a:prstGeom prst="rect">
            <a:avLst/>
          </a:prstGeom>
          <a:noFill/>
        </p:spPr>
        <p:txBody>
          <a:bodyPr wrap="square" rtlCol="0">
            <a:spAutoFit/>
          </a:bodyPr>
          <a:lstStyle/>
          <a:p>
            <a:r>
              <a:rPr lang="en-US" sz="2800" baseline="30000" dirty="0">
                <a:latin typeface="Avenir Roman" panose="02000503020000020003" pitchFamily="2" charset="0"/>
              </a:rPr>
              <a:t>21 </a:t>
            </a:r>
            <a:r>
              <a:rPr lang="en-US" sz="2800" dirty="0">
                <a:latin typeface="Avenir Roman" panose="02000503020000020003" pitchFamily="2" charset="0"/>
              </a:rPr>
              <a:t>And they compelled a passerby, Simon of Cyrene, who was coming in from the country, the father of Alexander and Rufus, to carry his cross. </a:t>
            </a:r>
          </a:p>
          <a:p>
            <a:r>
              <a:rPr lang="en-US" sz="2800" dirty="0">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15:21</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285420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2677656"/>
          </a:xfrm>
          <a:prstGeom prst="rect">
            <a:avLst/>
          </a:prstGeom>
          <a:noFill/>
        </p:spPr>
        <p:txBody>
          <a:bodyPr wrap="square" rtlCol="0">
            <a:spAutoFit/>
          </a:bodyPr>
          <a:lstStyle/>
          <a:p>
            <a:r>
              <a:rPr lang="en-US" sz="2800" baseline="30000" dirty="0">
                <a:latin typeface="Avenir Roman" panose="02000503020000020003" pitchFamily="2" charset="0"/>
              </a:rPr>
              <a:t>22 </a:t>
            </a:r>
            <a:r>
              <a:rPr lang="en-US" sz="2800" dirty="0">
                <a:latin typeface="Avenir Roman" panose="02000503020000020003" pitchFamily="2" charset="0"/>
              </a:rPr>
              <a:t>And they brought him to the place called Golgotha (which means Place of a Skull). </a:t>
            </a:r>
            <a:r>
              <a:rPr lang="en-US" sz="2800" baseline="30000" dirty="0">
                <a:latin typeface="Avenir Roman" panose="02000503020000020003" pitchFamily="2" charset="0"/>
              </a:rPr>
              <a:t>23 </a:t>
            </a:r>
            <a:r>
              <a:rPr lang="en-US" sz="2800" dirty="0">
                <a:latin typeface="Avenir Roman" panose="02000503020000020003" pitchFamily="2" charset="0"/>
              </a:rPr>
              <a:t>And they offered him wine</a:t>
            </a:r>
            <a:r>
              <a:rPr lang="en-US" sz="2800" u="sng" dirty="0">
                <a:latin typeface="Avenir Roman" panose="02000503020000020003" pitchFamily="2" charset="0"/>
              </a:rPr>
              <a:t> </a:t>
            </a:r>
            <a:r>
              <a:rPr lang="en-US" sz="2800" dirty="0">
                <a:latin typeface="Avenir Roman" panose="02000503020000020003" pitchFamily="2" charset="0"/>
              </a:rPr>
              <a:t>mixed with myrrh, but he did not take it. </a:t>
            </a:r>
          </a:p>
          <a:p>
            <a:r>
              <a:rPr lang="en-US" sz="2800" dirty="0">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15:22-23</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360054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6040FC-09B0-9346-AF47-55E7A114CF99}"/>
              </a:ext>
            </a:extLst>
          </p:cNvPr>
          <p:cNvPicPr>
            <a:picLocks noGrp="1" noChangeAspect="1"/>
          </p:cNvPicPr>
          <p:nvPr>
            <p:ph idx="1"/>
          </p:nvPr>
        </p:nvPicPr>
        <p:blipFill rotWithShape="1">
          <a:blip r:embed="rId2"/>
          <a:srcRect t="37535" b="27447"/>
          <a:stretch/>
        </p:blipFill>
        <p:spPr>
          <a:xfrm>
            <a:off x="1" y="5401733"/>
            <a:ext cx="9144000" cy="1456267"/>
          </a:xfrm>
        </p:spPr>
      </p:pic>
      <p:cxnSp>
        <p:nvCxnSpPr>
          <p:cNvPr id="7" name="Straight Connector 6">
            <a:extLst>
              <a:ext uri="{FF2B5EF4-FFF2-40B4-BE49-F238E27FC236}">
                <a16:creationId xmlns:a16="http://schemas.microsoft.com/office/drawing/2014/main" id="{536EB958-FF3C-5749-AA74-9B4F19376E0B}"/>
              </a:ext>
            </a:extLst>
          </p:cNvPr>
          <p:cNvCxnSpPr/>
          <p:nvPr/>
        </p:nvCxnSpPr>
        <p:spPr>
          <a:xfrm>
            <a:off x="0" y="5401733"/>
            <a:ext cx="9144000" cy="0"/>
          </a:xfrm>
          <a:prstGeom prst="line">
            <a:avLst/>
          </a:prstGeom>
          <a:ln w="444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700B72A-D953-8442-810F-0F2A92023323}"/>
              </a:ext>
            </a:extLst>
          </p:cNvPr>
          <p:cNvSpPr txBox="1"/>
          <p:nvPr/>
        </p:nvSpPr>
        <p:spPr>
          <a:xfrm>
            <a:off x="611716" y="1000216"/>
            <a:ext cx="7787217" cy="2677656"/>
          </a:xfrm>
          <a:prstGeom prst="rect">
            <a:avLst/>
          </a:prstGeom>
          <a:noFill/>
        </p:spPr>
        <p:txBody>
          <a:bodyPr wrap="square" rtlCol="0">
            <a:spAutoFit/>
          </a:bodyPr>
          <a:lstStyle/>
          <a:p>
            <a:r>
              <a:rPr lang="en-US" sz="2800" baseline="30000" dirty="0">
                <a:latin typeface="Avenir Roman" panose="02000503020000020003" pitchFamily="2" charset="0"/>
              </a:rPr>
              <a:t>24 </a:t>
            </a:r>
            <a:r>
              <a:rPr lang="en-US" sz="2800" dirty="0">
                <a:latin typeface="Avenir Roman" panose="02000503020000020003" pitchFamily="2" charset="0"/>
              </a:rPr>
              <a:t>And they crucified him (Such a matter of fact way to say it) and divided his garments among them, casting lots for them, to decide what each should take. </a:t>
            </a:r>
          </a:p>
          <a:p>
            <a:r>
              <a:rPr lang="en-US" sz="2800" dirty="0">
                <a:latin typeface="Avenir Roman" panose="02000503020000020003" pitchFamily="2" charset="0"/>
              </a:rPr>
              <a:t> </a:t>
            </a:r>
            <a:endParaRPr lang="en-US" sz="2800" dirty="0">
              <a:solidFill>
                <a:schemeClr val="tx1">
                  <a:lumMod val="85000"/>
                  <a:lumOff val="15000"/>
                </a:schemeClr>
              </a:solidFill>
              <a:latin typeface="Avenir Roman" panose="02000503020000020003" pitchFamily="2" charset="0"/>
            </a:endParaRPr>
          </a:p>
          <a:p>
            <a:pPr algn="r"/>
            <a:r>
              <a:rPr lang="en-US" sz="2800" dirty="0">
                <a:solidFill>
                  <a:schemeClr val="tx1">
                    <a:lumMod val="85000"/>
                    <a:lumOff val="15000"/>
                  </a:schemeClr>
                </a:solidFill>
                <a:latin typeface="Avenir Roman" panose="02000503020000020003" pitchFamily="2" charset="0"/>
              </a:rPr>
              <a:t>Mark 15:24</a:t>
            </a:r>
          </a:p>
        </p:txBody>
      </p:sp>
      <p:sp>
        <p:nvSpPr>
          <p:cNvPr id="2" name="TextBox 1">
            <a:extLst>
              <a:ext uri="{FF2B5EF4-FFF2-40B4-BE49-F238E27FC236}">
                <a16:creationId xmlns:a16="http://schemas.microsoft.com/office/drawing/2014/main" id="{C898A459-B8D0-2D46-B0BB-311E0C2A1BF4}"/>
              </a:ext>
            </a:extLst>
          </p:cNvPr>
          <p:cNvSpPr txBox="1"/>
          <p:nvPr/>
        </p:nvSpPr>
        <p:spPr>
          <a:xfrm>
            <a:off x="287867" y="270933"/>
            <a:ext cx="3742266" cy="584775"/>
          </a:xfrm>
          <a:prstGeom prst="rect">
            <a:avLst/>
          </a:prstGeom>
          <a:noFill/>
        </p:spPr>
        <p:txBody>
          <a:bodyPr wrap="square" rtlCol="0">
            <a:spAutoFit/>
          </a:bodyPr>
          <a:lstStyle/>
          <a:p>
            <a:r>
              <a:rPr lang="en-US" sz="3200" b="1" i="1" cap="small" dirty="0">
                <a:latin typeface="Avenir Heavy Oblique" panose="02000503020000020003" pitchFamily="2" charset="0"/>
              </a:rPr>
              <a:t>The Crucifixion</a:t>
            </a:r>
          </a:p>
        </p:txBody>
      </p:sp>
    </p:spTree>
    <p:extLst>
      <p:ext uri="{BB962C8B-B14F-4D97-AF65-F5344CB8AC3E}">
        <p14:creationId xmlns:p14="http://schemas.microsoft.com/office/powerpoint/2010/main" val="2769423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448</Words>
  <Application>Microsoft Macintosh PowerPoint</Application>
  <PresentationFormat>On-screen Show (4:3)</PresentationFormat>
  <Paragraphs>79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Avenir Heavy Oblique</vt:lpstr>
      <vt:lpstr>Avenir Medium</vt:lpstr>
      <vt:lpstr>Avenir Roman</vt:lpstr>
      <vt:lpstr>Calibri</vt:lpstr>
      <vt:lpstr>Calibri Light</vt:lpstr>
      <vt:lpstr>Corsiva Hebrew</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5</cp:revision>
  <dcterms:created xsi:type="dcterms:W3CDTF">2019-05-25T16:14:33Z</dcterms:created>
  <dcterms:modified xsi:type="dcterms:W3CDTF">2019-05-25T19:09:12Z</dcterms:modified>
</cp:coreProperties>
</file>