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3"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84"/>
    <p:restoredTop sz="94705"/>
  </p:normalViewPr>
  <p:slideViewPr>
    <p:cSldViewPr snapToGrid="0" snapToObjects="1">
      <p:cViewPr varScale="1">
        <p:scale>
          <a:sx n="78" d="100"/>
          <a:sy n="78" d="100"/>
        </p:scale>
        <p:origin x="168"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46AD21-C765-8145-92A8-AB74FD518C53}" type="datetimeFigureOut">
              <a:rPr lang="en-US" smtClean="0"/>
              <a:t>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165234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6AD21-C765-8145-92A8-AB74FD518C53}" type="datetimeFigureOut">
              <a:rPr lang="en-US" smtClean="0"/>
              <a:t>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304373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6AD21-C765-8145-92A8-AB74FD518C53}" type="datetimeFigureOut">
              <a:rPr lang="en-US" smtClean="0"/>
              <a:t>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21685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6AD21-C765-8145-92A8-AB74FD518C53}" type="datetimeFigureOut">
              <a:rPr lang="en-US" smtClean="0"/>
              <a:t>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398869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46AD21-C765-8145-92A8-AB74FD518C53}" type="datetimeFigureOut">
              <a:rPr lang="en-US" smtClean="0"/>
              <a:t>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293244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46AD21-C765-8145-92A8-AB74FD518C53}" type="datetimeFigureOut">
              <a:rPr lang="en-US" smtClean="0"/>
              <a:t>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213661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46AD21-C765-8145-92A8-AB74FD518C53}" type="datetimeFigureOut">
              <a:rPr lang="en-US" smtClean="0"/>
              <a:t>2/16/19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402908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46AD21-C765-8145-92A8-AB74FD518C53}" type="datetimeFigureOut">
              <a:rPr lang="en-US" smtClean="0"/>
              <a:t>2/16/19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279117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6AD21-C765-8145-92A8-AB74FD518C53}" type="datetimeFigureOut">
              <a:rPr lang="en-US" smtClean="0"/>
              <a:t>2/16/19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406074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46AD21-C765-8145-92A8-AB74FD518C53}" type="datetimeFigureOut">
              <a:rPr lang="en-US" smtClean="0"/>
              <a:t>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273971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46AD21-C765-8145-92A8-AB74FD518C53}" type="datetimeFigureOut">
              <a:rPr lang="en-US" smtClean="0"/>
              <a:t>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2858A-CAA4-AF45-A9C1-48C4D0F12069}" type="slidenum">
              <a:rPr lang="en-US" smtClean="0"/>
              <a:t>‹#›</a:t>
            </a:fld>
            <a:endParaRPr lang="en-US"/>
          </a:p>
        </p:txBody>
      </p:sp>
    </p:spTree>
    <p:extLst>
      <p:ext uri="{BB962C8B-B14F-4D97-AF65-F5344CB8AC3E}">
        <p14:creationId xmlns:p14="http://schemas.microsoft.com/office/powerpoint/2010/main" val="87751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AD21-C765-8145-92A8-AB74FD518C53}" type="datetimeFigureOut">
              <a:rPr lang="en-US" smtClean="0"/>
              <a:t>2/16/19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2858A-CAA4-AF45-A9C1-48C4D0F12069}" type="slidenum">
              <a:rPr lang="en-US" smtClean="0"/>
              <a:t>‹#›</a:t>
            </a:fld>
            <a:endParaRPr lang="en-US"/>
          </a:p>
        </p:txBody>
      </p:sp>
    </p:spTree>
    <p:extLst>
      <p:ext uri="{BB962C8B-B14F-4D97-AF65-F5344CB8AC3E}">
        <p14:creationId xmlns:p14="http://schemas.microsoft.com/office/powerpoint/2010/main" val="1612921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7FC44-DB0B-F94F-A46A-CFB75C0A4B5D}"/>
              </a:ext>
            </a:extLst>
          </p:cNvPr>
          <p:cNvPicPr>
            <a:picLocks noChangeAspect="1"/>
          </p:cNvPicPr>
          <p:nvPr/>
        </p:nvPicPr>
        <p:blipFill>
          <a:blip r:embed="rId2"/>
          <a:stretch>
            <a:fillRect/>
          </a:stretch>
        </p:blipFill>
        <p:spPr>
          <a:xfrm>
            <a:off x="5715" y="0"/>
            <a:ext cx="9132570" cy="6858000"/>
          </a:xfrm>
          <a:prstGeom prst="rect">
            <a:avLst/>
          </a:prstGeom>
        </p:spPr>
      </p:pic>
    </p:spTree>
    <p:extLst>
      <p:ext uri="{BB962C8B-B14F-4D97-AF65-F5344CB8AC3E}">
        <p14:creationId xmlns:p14="http://schemas.microsoft.com/office/powerpoint/2010/main" val="923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782559"/>
            <a:ext cx="8128000" cy="2985433"/>
          </a:xfrm>
          <a:prstGeom prst="rect">
            <a:avLst/>
          </a:prstGeom>
          <a:noFill/>
        </p:spPr>
        <p:txBody>
          <a:bodyPr wrap="square" rtlCol="0">
            <a:spAutoFit/>
          </a:bodyPr>
          <a:lstStyle/>
          <a:p>
            <a:r>
              <a:rPr lang="en-US" sz="2800" dirty="0"/>
              <a:t>One Sabbath he was going through the grain fields, and as they made their way, his disciples began to pluck heads of grain. </a:t>
            </a:r>
            <a:r>
              <a:rPr lang="en-US" sz="2800" baseline="30000" dirty="0"/>
              <a:t>24 </a:t>
            </a:r>
            <a:r>
              <a:rPr lang="en-US" sz="2800" dirty="0"/>
              <a:t>And the Pharisees were saying to him, “Look, why are they doing what is not lawful on the Sabbath?” </a:t>
            </a:r>
            <a:r>
              <a:rPr lang="en-US" sz="2800" dirty="0">
                <a:effectLst/>
              </a:rPr>
              <a:t> </a:t>
            </a:r>
          </a:p>
          <a:p>
            <a:pPr algn="r"/>
            <a:endParaRPr lang="en-US" sz="2400" dirty="0">
              <a:solidFill>
                <a:schemeClr val="tx1">
                  <a:lumMod val="85000"/>
                  <a:lumOff val="15000"/>
                </a:schemeClr>
              </a:solidFill>
              <a:latin typeface="Helvetica" pitchFamily="2" charset="0"/>
            </a:endParaRPr>
          </a:p>
          <a:p>
            <a:pPr algn="r"/>
            <a:r>
              <a:rPr lang="en-US" sz="2400" dirty="0">
                <a:solidFill>
                  <a:schemeClr val="tx1">
                    <a:lumMod val="85000"/>
                    <a:lumOff val="15000"/>
                  </a:schemeClr>
                </a:solidFill>
                <a:latin typeface="Helvetica" pitchFamily="2" charset="0"/>
              </a:rPr>
              <a:t>Mark 2:23-24</a:t>
            </a:r>
          </a:p>
        </p:txBody>
      </p:sp>
    </p:spTree>
    <p:extLst>
      <p:ext uri="{BB962C8B-B14F-4D97-AF65-F5344CB8AC3E}">
        <p14:creationId xmlns:p14="http://schemas.microsoft.com/office/powerpoint/2010/main" val="140468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528559"/>
            <a:ext cx="8128000" cy="3847207"/>
          </a:xfrm>
          <a:prstGeom prst="rect">
            <a:avLst/>
          </a:prstGeom>
          <a:noFill/>
        </p:spPr>
        <p:txBody>
          <a:bodyPr wrap="square" rtlCol="0">
            <a:spAutoFit/>
          </a:bodyPr>
          <a:lstStyle/>
          <a:p>
            <a:r>
              <a:rPr lang="en-US" sz="2800" baseline="30000" dirty="0"/>
              <a:t>25 </a:t>
            </a:r>
            <a:r>
              <a:rPr lang="en-US" sz="2800" dirty="0"/>
              <a:t>And he said to them, </a:t>
            </a:r>
            <a:r>
              <a:rPr lang="en-US" sz="2800" u="sng" dirty="0"/>
              <a:t>“Have you never read what David did,</a:t>
            </a:r>
            <a:r>
              <a:rPr lang="en-US" sz="2800" dirty="0"/>
              <a:t> when he was in need and was hungry, he and those who were with him: </a:t>
            </a:r>
            <a:r>
              <a:rPr lang="en-US" sz="2800" baseline="30000" dirty="0"/>
              <a:t>26 </a:t>
            </a:r>
            <a:r>
              <a:rPr lang="en-US" sz="2800" dirty="0"/>
              <a:t>how he entered the house of God, in the time of Abiathar the high priest, and ate the bread of the Presence, which it is not lawful for any but the priests to eat, and also gave it to those who were with him?”</a:t>
            </a:r>
            <a:r>
              <a:rPr lang="en-US" b="1" dirty="0"/>
              <a:t> </a:t>
            </a:r>
            <a:r>
              <a:rPr lang="en-US" sz="2800" dirty="0">
                <a:effectLst/>
              </a:rPr>
              <a:t>  </a:t>
            </a:r>
          </a:p>
          <a:p>
            <a:pPr algn="r"/>
            <a:endParaRPr lang="en-US" sz="2400" dirty="0">
              <a:solidFill>
                <a:schemeClr val="tx1">
                  <a:lumMod val="85000"/>
                  <a:lumOff val="15000"/>
                </a:schemeClr>
              </a:solidFill>
              <a:latin typeface="Helvetica" pitchFamily="2" charset="0"/>
            </a:endParaRPr>
          </a:p>
          <a:p>
            <a:pPr algn="r"/>
            <a:r>
              <a:rPr lang="en-US" sz="2400" dirty="0">
                <a:solidFill>
                  <a:schemeClr val="tx1">
                    <a:lumMod val="85000"/>
                    <a:lumOff val="15000"/>
                  </a:schemeClr>
                </a:solidFill>
                <a:latin typeface="Helvetica" pitchFamily="2" charset="0"/>
              </a:rPr>
              <a:t>Mark 2:25-26</a:t>
            </a:r>
          </a:p>
        </p:txBody>
      </p:sp>
    </p:spTree>
    <p:extLst>
      <p:ext uri="{BB962C8B-B14F-4D97-AF65-F5344CB8AC3E}">
        <p14:creationId xmlns:p14="http://schemas.microsoft.com/office/powerpoint/2010/main" val="401113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528559"/>
            <a:ext cx="8128000" cy="2123658"/>
          </a:xfrm>
          <a:prstGeom prst="rect">
            <a:avLst/>
          </a:prstGeom>
          <a:noFill/>
        </p:spPr>
        <p:txBody>
          <a:bodyPr wrap="square" rtlCol="0">
            <a:spAutoFit/>
          </a:bodyPr>
          <a:lstStyle/>
          <a:p>
            <a:r>
              <a:rPr lang="en-US" sz="2800" baseline="30000" dirty="0"/>
              <a:t>27 </a:t>
            </a:r>
            <a:r>
              <a:rPr lang="en-US" sz="2800" dirty="0"/>
              <a:t>And he said to them, “The Sabbath was made for man, not man for the Sabbath. </a:t>
            </a:r>
            <a:r>
              <a:rPr lang="en-US" sz="2800" baseline="30000" dirty="0"/>
              <a:t>28 </a:t>
            </a:r>
            <a:r>
              <a:rPr lang="en-US" sz="2800" dirty="0"/>
              <a:t>So the Son of Man is lord even of the Sabbath.” </a:t>
            </a:r>
            <a:r>
              <a:rPr lang="en-US" sz="2800" dirty="0">
                <a:effectLst/>
              </a:rPr>
              <a:t>  </a:t>
            </a:r>
          </a:p>
          <a:p>
            <a:pPr algn="r"/>
            <a:endParaRPr lang="en-US" sz="2400" dirty="0">
              <a:solidFill>
                <a:schemeClr val="tx1">
                  <a:lumMod val="85000"/>
                  <a:lumOff val="15000"/>
                </a:schemeClr>
              </a:solidFill>
              <a:latin typeface="Helvetica" pitchFamily="2" charset="0"/>
            </a:endParaRPr>
          </a:p>
          <a:p>
            <a:pPr algn="r"/>
            <a:r>
              <a:rPr lang="en-US" sz="2400" dirty="0">
                <a:solidFill>
                  <a:schemeClr val="tx1">
                    <a:lumMod val="85000"/>
                    <a:lumOff val="15000"/>
                  </a:schemeClr>
                </a:solidFill>
                <a:latin typeface="Helvetica" pitchFamily="2" charset="0"/>
              </a:rPr>
              <a:t>Mark 2:27-28</a:t>
            </a:r>
          </a:p>
        </p:txBody>
      </p:sp>
    </p:spTree>
    <p:extLst>
      <p:ext uri="{BB962C8B-B14F-4D97-AF65-F5344CB8AC3E}">
        <p14:creationId xmlns:p14="http://schemas.microsoft.com/office/powerpoint/2010/main" val="291331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528559"/>
            <a:ext cx="8128000" cy="2616101"/>
          </a:xfrm>
          <a:prstGeom prst="rect">
            <a:avLst/>
          </a:prstGeom>
          <a:noFill/>
        </p:spPr>
        <p:txBody>
          <a:bodyPr wrap="square" rtlCol="0">
            <a:spAutoFit/>
          </a:bodyPr>
          <a:lstStyle/>
          <a:p>
            <a:r>
              <a:rPr lang="en-US" sz="2800" dirty="0"/>
              <a:t>Again he entered the synagogue, and a man was there with a withered hand. </a:t>
            </a:r>
            <a:r>
              <a:rPr lang="en-US" sz="2800" baseline="30000" dirty="0"/>
              <a:t>2 </a:t>
            </a:r>
            <a:r>
              <a:rPr lang="en-US" sz="2800" dirty="0"/>
              <a:t>And they watched Jesus, to see whether he would heal him on the Sabbath, so that they might accuse him. </a:t>
            </a:r>
            <a:r>
              <a:rPr lang="en-US" sz="2800" baseline="30000" dirty="0"/>
              <a:t>3 </a:t>
            </a:r>
            <a:r>
              <a:rPr lang="en-US" sz="2800" dirty="0"/>
              <a:t>And he said to the man with the withered hand, “Come here.” </a:t>
            </a:r>
            <a:r>
              <a:rPr lang="en-US" sz="2800" dirty="0">
                <a:effectLst/>
              </a:rPr>
              <a:t> </a:t>
            </a:r>
            <a:endParaRPr lang="en-US" sz="2800" dirty="0">
              <a:solidFill>
                <a:schemeClr val="tx1">
                  <a:lumMod val="85000"/>
                  <a:lumOff val="15000"/>
                </a:schemeClr>
              </a:solidFill>
              <a:latin typeface="Helvetica" pitchFamily="2" charset="0"/>
            </a:endParaRPr>
          </a:p>
          <a:p>
            <a:pPr algn="r"/>
            <a:r>
              <a:rPr lang="en-US" sz="2400" dirty="0">
                <a:solidFill>
                  <a:schemeClr val="tx1">
                    <a:lumMod val="85000"/>
                    <a:lumOff val="15000"/>
                  </a:schemeClr>
                </a:solidFill>
                <a:latin typeface="Helvetica" pitchFamily="2" charset="0"/>
              </a:rPr>
              <a:t>Mark 3:1-6</a:t>
            </a:r>
          </a:p>
        </p:txBody>
      </p:sp>
    </p:spTree>
    <p:extLst>
      <p:ext uri="{BB962C8B-B14F-4D97-AF65-F5344CB8AC3E}">
        <p14:creationId xmlns:p14="http://schemas.microsoft.com/office/powerpoint/2010/main" val="225174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528559"/>
            <a:ext cx="8128000" cy="3908762"/>
          </a:xfrm>
          <a:prstGeom prst="rect">
            <a:avLst/>
          </a:prstGeom>
          <a:noFill/>
        </p:spPr>
        <p:txBody>
          <a:bodyPr wrap="square" rtlCol="0">
            <a:spAutoFit/>
          </a:bodyPr>
          <a:lstStyle/>
          <a:p>
            <a:r>
              <a:rPr lang="en-US" sz="2800" dirty="0"/>
              <a:t>.” </a:t>
            </a:r>
            <a:r>
              <a:rPr lang="en-US" sz="2800" baseline="30000" dirty="0"/>
              <a:t>4 </a:t>
            </a:r>
            <a:r>
              <a:rPr lang="en-US" sz="2800" dirty="0"/>
              <a:t>And he said to them, “Is it lawful on the Sabbath to do good or to do harm, to save life or to kill?” But they were silent. </a:t>
            </a:r>
            <a:r>
              <a:rPr lang="en-US" sz="2800" baseline="30000" dirty="0"/>
              <a:t>5 </a:t>
            </a:r>
            <a:r>
              <a:rPr lang="en-US" sz="2800" dirty="0"/>
              <a:t>And he looked around at them with anger, grieved at their hardness of heart, and said to the man, “Stretch out your hand.” He stretched it out, and his hand was restored. </a:t>
            </a:r>
            <a:r>
              <a:rPr lang="en-US" sz="2800" baseline="30000" dirty="0"/>
              <a:t>6 </a:t>
            </a:r>
            <a:r>
              <a:rPr lang="en-US" sz="2800" dirty="0"/>
              <a:t>The Pharisees went out and immediately held counsel with the Herodians against him, how to destroy him. </a:t>
            </a:r>
            <a:r>
              <a:rPr lang="en-US" sz="2800" dirty="0">
                <a:effectLst/>
              </a:rPr>
              <a:t> </a:t>
            </a:r>
            <a:endParaRPr lang="en-US" sz="2800" dirty="0">
              <a:solidFill>
                <a:schemeClr val="tx1">
                  <a:lumMod val="85000"/>
                  <a:lumOff val="15000"/>
                </a:schemeClr>
              </a:solidFill>
              <a:latin typeface="Helvetica" pitchFamily="2" charset="0"/>
            </a:endParaRPr>
          </a:p>
          <a:p>
            <a:pPr algn="r"/>
            <a:r>
              <a:rPr lang="en-US" sz="2400" dirty="0">
                <a:solidFill>
                  <a:schemeClr val="tx1">
                    <a:lumMod val="85000"/>
                    <a:lumOff val="15000"/>
                  </a:schemeClr>
                </a:solidFill>
                <a:latin typeface="Helvetica" pitchFamily="2" charset="0"/>
              </a:rPr>
              <a:t>Mark 3:1-6</a:t>
            </a:r>
          </a:p>
        </p:txBody>
      </p:sp>
    </p:spTree>
    <p:extLst>
      <p:ext uri="{BB962C8B-B14F-4D97-AF65-F5344CB8AC3E}">
        <p14:creationId xmlns:p14="http://schemas.microsoft.com/office/powerpoint/2010/main" val="18468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2277547"/>
          </a:xfrm>
          <a:prstGeom prst="rect">
            <a:avLst/>
          </a:prstGeom>
          <a:noFill/>
        </p:spPr>
        <p:txBody>
          <a:bodyPr wrap="square" rtlCol="0">
            <a:spAutoFit/>
          </a:bodyPr>
          <a:lstStyle/>
          <a:p>
            <a:r>
              <a:rPr lang="en-US" sz="3000" u="sng" cap="small" dirty="0">
                <a:solidFill>
                  <a:schemeClr val="tx1">
                    <a:lumMod val="85000"/>
                    <a:lumOff val="15000"/>
                  </a:schemeClr>
                </a:solidFill>
                <a:latin typeface="Helvetica" pitchFamily="2" charset="0"/>
              </a:rPr>
              <a:t>You know you’re a Pharisee if</a:t>
            </a:r>
            <a:r>
              <a:rPr lang="en-US" sz="2800" dirty="0">
                <a:solidFill>
                  <a:schemeClr val="tx1">
                    <a:lumMod val="85000"/>
                    <a:lumOff val="15000"/>
                  </a:schemeClr>
                </a:solidFill>
                <a:latin typeface="Helvetica" pitchFamily="2" charset="0"/>
              </a:rPr>
              <a:t>:</a:t>
            </a:r>
          </a:p>
          <a:p>
            <a:pPr marL="514350" indent="-514350">
              <a:buAutoNum type="arabicPeriod"/>
            </a:pPr>
            <a:r>
              <a:rPr lang="en-US" sz="2400" dirty="0">
                <a:solidFill>
                  <a:schemeClr val="tx1">
                    <a:lumMod val="85000"/>
                    <a:lumOff val="15000"/>
                  </a:schemeClr>
                </a:solidFill>
                <a:latin typeface="Helvetica" pitchFamily="2" charset="0"/>
              </a:rPr>
              <a:t>You like ”rules.”</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562680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2708434"/>
          </a:xfrm>
          <a:prstGeom prst="rect">
            <a:avLst/>
          </a:prstGeom>
          <a:noFill/>
        </p:spPr>
        <p:txBody>
          <a:bodyPr wrap="square" rtlCol="0">
            <a:spAutoFit/>
          </a:bodyPr>
          <a:lstStyle/>
          <a:p>
            <a:r>
              <a:rPr lang="en-US" sz="3000" u="sng" cap="small" dirty="0">
                <a:solidFill>
                  <a:schemeClr val="tx1">
                    <a:lumMod val="85000"/>
                    <a:lumOff val="15000"/>
                  </a:schemeClr>
                </a:solidFill>
                <a:latin typeface="Helvetica" pitchFamily="2" charset="0"/>
              </a:rPr>
              <a:t>You know you’re a Pharisee if</a:t>
            </a:r>
            <a:r>
              <a:rPr lang="en-US" sz="2800" dirty="0">
                <a:solidFill>
                  <a:schemeClr val="tx1">
                    <a:lumMod val="85000"/>
                    <a:lumOff val="15000"/>
                  </a:schemeClr>
                </a:solidFill>
                <a:latin typeface="Helvetica" pitchFamily="2" charset="0"/>
              </a:rPr>
              <a:t>:</a:t>
            </a:r>
          </a:p>
          <a:p>
            <a:pPr marL="514350" indent="-514350">
              <a:buAutoNum type="arabicPeriod"/>
            </a:pPr>
            <a:r>
              <a:rPr lang="en-US" sz="2400" dirty="0">
                <a:solidFill>
                  <a:schemeClr val="tx1">
                    <a:lumMod val="85000"/>
                    <a:lumOff val="15000"/>
                  </a:schemeClr>
                </a:solidFill>
                <a:latin typeface="Helvetica" pitchFamily="2" charset="0"/>
              </a:rPr>
              <a:t>You like ”rules.”</a:t>
            </a:r>
          </a:p>
          <a:p>
            <a:pPr marL="514350" indent="-514350">
              <a:buAutoNum type="arabicPeriod"/>
            </a:pPr>
            <a:r>
              <a:rPr lang="en-US" sz="2800" dirty="0">
                <a:solidFill>
                  <a:schemeClr val="tx1">
                    <a:lumMod val="85000"/>
                    <a:lumOff val="15000"/>
                  </a:schemeClr>
                </a:solidFill>
                <a:latin typeface="Helvetica" pitchFamily="2" charset="0"/>
              </a:rPr>
              <a:t>You see yourself as the guardian of the “rules.”</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170684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3570208"/>
          </a:xfrm>
          <a:prstGeom prst="rect">
            <a:avLst/>
          </a:prstGeom>
          <a:noFill/>
        </p:spPr>
        <p:txBody>
          <a:bodyPr wrap="square" rtlCol="0">
            <a:spAutoFit/>
          </a:bodyPr>
          <a:lstStyle/>
          <a:p>
            <a:r>
              <a:rPr lang="en-US" sz="3000" u="sng" cap="small" dirty="0">
                <a:solidFill>
                  <a:schemeClr val="tx1">
                    <a:lumMod val="85000"/>
                    <a:lumOff val="15000"/>
                  </a:schemeClr>
                </a:solidFill>
                <a:latin typeface="Helvetica" pitchFamily="2" charset="0"/>
              </a:rPr>
              <a:t>You know you’re a Pharisee if</a:t>
            </a:r>
            <a:r>
              <a:rPr lang="en-US" sz="2800" dirty="0">
                <a:solidFill>
                  <a:schemeClr val="tx1">
                    <a:lumMod val="85000"/>
                    <a:lumOff val="15000"/>
                  </a:schemeClr>
                </a:solidFill>
                <a:latin typeface="Helvetica" pitchFamily="2" charset="0"/>
              </a:rPr>
              <a:t>:</a:t>
            </a:r>
          </a:p>
          <a:p>
            <a:pPr marL="514350" indent="-514350">
              <a:buAutoNum type="arabicPeriod"/>
            </a:pPr>
            <a:r>
              <a:rPr lang="en-US" sz="2400" dirty="0">
                <a:solidFill>
                  <a:schemeClr val="tx1">
                    <a:lumMod val="85000"/>
                    <a:lumOff val="15000"/>
                  </a:schemeClr>
                </a:solidFill>
                <a:latin typeface="Helvetica" pitchFamily="2" charset="0"/>
              </a:rPr>
              <a:t>You like ”rules.”</a:t>
            </a:r>
          </a:p>
          <a:p>
            <a:pPr marL="514350" indent="-514350">
              <a:buAutoNum type="arabicPeriod"/>
            </a:pPr>
            <a:r>
              <a:rPr lang="en-US" sz="2400" dirty="0">
                <a:solidFill>
                  <a:schemeClr val="tx1">
                    <a:lumMod val="85000"/>
                    <a:lumOff val="15000"/>
                  </a:schemeClr>
                </a:solidFill>
                <a:latin typeface="Helvetica" pitchFamily="2" charset="0"/>
              </a:rPr>
              <a:t>You see yourself as the guardian of the “rules.”</a:t>
            </a:r>
          </a:p>
          <a:p>
            <a:pPr marL="514350" indent="-514350">
              <a:buAutoNum type="arabicPeriod"/>
            </a:pPr>
            <a:r>
              <a:rPr lang="en-US" sz="2800" dirty="0">
                <a:solidFill>
                  <a:schemeClr val="tx1">
                    <a:lumMod val="85000"/>
                    <a:lumOff val="15000"/>
                  </a:schemeClr>
                </a:solidFill>
                <a:latin typeface="Helvetica" pitchFamily="2" charset="0"/>
              </a:rPr>
              <a:t>You are quick to accuse and slow to compliment. </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85844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3816429"/>
          </a:xfrm>
          <a:prstGeom prst="rect">
            <a:avLst/>
          </a:prstGeom>
          <a:noFill/>
        </p:spPr>
        <p:txBody>
          <a:bodyPr wrap="square" rtlCol="0">
            <a:spAutoFit/>
          </a:bodyPr>
          <a:lstStyle/>
          <a:p>
            <a:r>
              <a:rPr lang="en-US" sz="3000" u="sng" cap="small" dirty="0">
                <a:solidFill>
                  <a:schemeClr val="tx1">
                    <a:lumMod val="85000"/>
                    <a:lumOff val="15000"/>
                  </a:schemeClr>
                </a:solidFill>
                <a:latin typeface="Helvetica" pitchFamily="2" charset="0"/>
              </a:rPr>
              <a:t>You know you’re a Pharisee if</a:t>
            </a:r>
            <a:r>
              <a:rPr lang="en-US" sz="2800" dirty="0">
                <a:solidFill>
                  <a:schemeClr val="tx1">
                    <a:lumMod val="85000"/>
                    <a:lumOff val="15000"/>
                  </a:schemeClr>
                </a:solidFill>
                <a:latin typeface="Helvetica" pitchFamily="2" charset="0"/>
              </a:rPr>
              <a:t>:</a:t>
            </a:r>
          </a:p>
          <a:p>
            <a:pPr marL="514350" indent="-514350">
              <a:buAutoNum type="arabicPeriod"/>
            </a:pPr>
            <a:r>
              <a:rPr lang="en-US" sz="2400" dirty="0">
                <a:solidFill>
                  <a:schemeClr val="tx1">
                    <a:lumMod val="85000"/>
                    <a:lumOff val="15000"/>
                  </a:schemeClr>
                </a:solidFill>
                <a:latin typeface="Helvetica" pitchFamily="2" charset="0"/>
              </a:rPr>
              <a:t>You like ”rules.”</a:t>
            </a:r>
          </a:p>
          <a:p>
            <a:pPr marL="514350" indent="-514350">
              <a:buAutoNum type="arabicPeriod"/>
            </a:pPr>
            <a:r>
              <a:rPr lang="en-US" sz="2400" dirty="0">
                <a:solidFill>
                  <a:schemeClr val="tx1">
                    <a:lumMod val="85000"/>
                    <a:lumOff val="15000"/>
                  </a:schemeClr>
                </a:solidFill>
                <a:latin typeface="Helvetica" pitchFamily="2" charset="0"/>
              </a:rPr>
              <a:t>You see yourself as the guardian of the “rules.”</a:t>
            </a:r>
          </a:p>
          <a:p>
            <a:pPr marL="514350" indent="-514350">
              <a:buAutoNum type="arabicPeriod"/>
            </a:pPr>
            <a:r>
              <a:rPr lang="en-US" sz="2400" dirty="0">
                <a:solidFill>
                  <a:schemeClr val="tx1">
                    <a:lumMod val="85000"/>
                    <a:lumOff val="15000"/>
                  </a:schemeClr>
                </a:solidFill>
                <a:latin typeface="Helvetica" pitchFamily="2" charset="0"/>
              </a:rPr>
              <a:t>You are quick to accuse and slow to compliment. </a:t>
            </a:r>
          </a:p>
          <a:p>
            <a:pPr marL="514350" indent="-514350">
              <a:buAutoNum type="arabicPeriod"/>
            </a:pPr>
            <a:r>
              <a:rPr lang="en-US" sz="2800" dirty="0">
                <a:solidFill>
                  <a:schemeClr val="tx1">
                    <a:lumMod val="85000"/>
                    <a:lumOff val="15000"/>
                  </a:schemeClr>
                </a:solidFill>
                <a:latin typeface="Helvetica" pitchFamily="2" charset="0"/>
              </a:rPr>
              <a:t>You make the “rules” more important than a person.</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84011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4185761"/>
          </a:xfrm>
          <a:prstGeom prst="rect">
            <a:avLst/>
          </a:prstGeom>
          <a:noFill/>
        </p:spPr>
        <p:txBody>
          <a:bodyPr wrap="square" rtlCol="0">
            <a:spAutoFit/>
          </a:bodyPr>
          <a:lstStyle/>
          <a:p>
            <a:r>
              <a:rPr lang="en-US" sz="3000" u="sng" cap="small" dirty="0">
                <a:solidFill>
                  <a:schemeClr val="tx1">
                    <a:lumMod val="85000"/>
                    <a:lumOff val="15000"/>
                  </a:schemeClr>
                </a:solidFill>
                <a:latin typeface="Helvetica" pitchFamily="2" charset="0"/>
              </a:rPr>
              <a:t>You know you’re a Pharisee if</a:t>
            </a:r>
            <a:r>
              <a:rPr lang="en-US" sz="2800" dirty="0">
                <a:solidFill>
                  <a:schemeClr val="tx1">
                    <a:lumMod val="85000"/>
                    <a:lumOff val="15000"/>
                  </a:schemeClr>
                </a:solidFill>
                <a:latin typeface="Helvetica" pitchFamily="2" charset="0"/>
              </a:rPr>
              <a:t>:</a:t>
            </a:r>
          </a:p>
          <a:p>
            <a:pPr marL="514350" indent="-514350">
              <a:buAutoNum type="arabicPeriod"/>
            </a:pPr>
            <a:r>
              <a:rPr lang="en-US" sz="2400" dirty="0">
                <a:solidFill>
                  <a:schemeClr val="tx1">
                    <a:lumMod val="85000"/>
                    <a:lumOff val="15000"/>
                  </a:schemeClr>
                </a:solidFill>
                <a:latin typeface="Helvetica" pitchFamily="2" charset="0"/>
              </a:rPr>
              <a:t>You like ”rules.”</a:t>
            </a:r>
          </a:p>
          <a:p>
            <a:pPr marL="514350" indent="-514350">
              <a:buAutoNum type="arabicPeriod"/>
            </a:pPr>
            <a:r>
              <a:rPr lang="en-US" sz="2400" dirty="0">
                <a:solidFill>
                  <a:schemeClr val="tx1">
                    <a:lumMod val="85000"/>
                    <a:lumOff val="15000"/>
                  </a:schemeClr>
                </a:solidFill>
                <a:latin typeface="Helvetica" pitchFamily="2" charset="0"/>
              </a:rPr>
              <a:t>You see yourself as the guardian of the “rules.”</a:t>
            </a:r>
          </a:p>
          <a:p>
            <a:pPr marL="514350" indent="-514350">
              <a:buAutoNum type="arabicPeriod"/>
            </a:pPr>
            <a:r>
              <a:rPr lang="en-US" sz="2400" dirty="0">
                <a:solidFill>
                  <a:schemeClr val="tx1">
                    <a:lumMod val="85000"/>
                    <a:lumOff val="15000"/>
                  </a:schemeClr>
                </a:solidFill>
                <a:latin typeface="Helvetica" pitchFamily="2" charset="0"/>
              </a:rPr>
              <a:t>You are quick to accuse and slow to compliment. </a:t>
            </a:r>
          </a:p>
          <a:p>
            <a:pPr marL="514350" indent="-514350">
              <a:buAutoNum type="arabicPeriod"/>
            </a:pPr>
            <a:r>
              <a:rPr lang="en-US" sz="2400" dirty="0">
                <a:solidFill>
                  <a:schemeClr val="tx1">
                    <a:lumMod val="85000"/>
                    <a:lumOff val="15000"/>
                  </a:schemeClr>
                </a:solidFill>
                <a:latin typeface="Helvetica" pitchFamily="2" charset="0"/>
              </a:rPr>
              <a:t>You make the “rules” more important than a person.</a:t>
            </a:r>
          </a:p>
          <a:p>
            <a:pPr marL="514350" indent="-514350">
              <a:buAutoNum type="arabicPeriod"/>
            </a:pPr>
            <a:r>
              <a:rPr lang="en-US" sz="2800" dirty="0">
                <a:solidFill>
                  <a:schemeClr val="tx1">
                    <a:lumMod val="85000"/>
                    <a:lumOff val="15000"/>
                  </a:schemeClr>
                </a:solidFill>
                <a:latin typeface="Helvetica" pitchFamily="2" charset="0"/>
              </a:rPr>
              <a:t>You believe unbelievers should follow many of the “rules.”</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282856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9EE04F2-AB49-6D42-87F4-EF9EA543F2F7}"/>
              </a:ext>
            </a:extLst>
          </p:cNvPr>
          <p:cNvSpPr/>
          <p:nvPr/>
        </p:nvSpPr>
        <p:spPr>
          <a:xfrm>
            <a:off x="1966545" y="826806"/>
            <a:ext cx="5210914" cy="332398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The Gift </a:t>
            </a:r>
          </a:p>
          <a:p>
            <a:pPr algn="ctr"/>
            <a:r>
              <a:rPr lang="en-US" sz="54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of the</a:t>
            </a:r>
            <a:r>
              <a:rPr lang="en-US" sz="54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 Sabbath</a:t>
            </a:r>
            <a:endParaRPr lang="en-US" sz="54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endParaRPr>
          </a:p>
          <a:p>
            <a:pPr algn="ctr"/>
            <a:endParaRPr lang="en-US" sz="54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endParaRPr>
          </a:p>
          <a:p>
            <a:pPr algn="ctr"/>
            <a:r>
              <a:rPr lang="en-US" sz="48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Mark 2:23-3:6</a:t>
            </a:r>
          </a:p>
        </p:txBody>
      </p:sp>
    </p:spTree>
    <p:extLst>
      <p:ext uri="{BB962C8B-B14F-4D97-AF65-F5344CB8AC3E}">
        <p14:creationId xmlns:p14="http://schemas.microsoft.com/office/powerpoint/2010/main" val="4024319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5109091"/>
          </a:xfrm>
          <a:prstGeom prst="rect">
            <a:avLst/>
          </a:prstGeom>
          <a:noFill/>
        </p:spPr>
        <p:txBody>
          <a:bodyPr wrap="square" rtlCol="0">
            <a:spAutoFit/>
          </a:bodyPr>
          <a:lstStyle/>
          <a:p>
            <a:r>
              <a:rPr lang="en-US" sz="3000" u="sng" cap="small" dirty="0">
                <a:solidFill>
                  <a:schemeClr val="tx1">
                    <a:lumMod val="85000"/>
                    <a:lumOff val="15000"/>
                  </a:schemeClr>
                </a:solidFill>
                <a:latin typeface="Helvetica" pitchFamily="2" charset="0"/>
              </a:rPr>
              <a:t>You know you’re a Pharisee if</a:t>
            </a:r>
            <a:r>
              <a:rPr lang="en-US" sz="2800" dirty="0">
                <a:solidFill>
                  <a:schemeClr val="tx1">
                    <a:lumMod val="85000"/>
                    <a:lumOff val="15000"/>
                  </a:schemeClr>
                </a:solidFill>
                <a:latin typeface="Helvetica" pitchFamily="2" charset="0"/>
              </a:rPr>
              <a:t>:</a:t>
            </a:r>
          </a:p>
          <a:p>
            <a:pPr marL="514350" indent="-514350">
              <a:buAutoNum type="arabicPeriod"/>
            </a:pPr>
            <a:r>
              <a:rPr lang="en-US" sz="2000" dirty="0">
                <a:solidFill>
                  <a:schemeClr val="tx1">
                    <a:lumMod val="85000"/>
                    <a:lumOff val="15000"/>
                  </a:schemeClr>
                </a:solidFill>
                <a:latin typeface="Helvetica" pitchFamily="2" charset="0"/>
              </a:rPr>
              <a:t>You like ”rules.”</a:t>
            </a:r>
          </a:p>
          <a:p>
            <a:pPr marL="514350" indent="-514350">
              <a:buAutoNum type="arabicPeriod"/>
            </a:pPr>
            <a:r>
              <a:rPr lang="en-US" sz="2000" dirty="0">
                <a:solidFill>
                  <a:schemeClr val="tx1">
                    <a:lumMod val="85000"/>
                    <a:lumOff val="15000"/>
                  </a:schemeClr>
                </a:solidFill>
                <a:latin typeface="Helvetica" pitchFamily="2" charset="0"/>
              </a:rPr>
              <a:t>You see yourself as the guardian of the “rules.”</a:t>
            </a:r>
          </a:p>
          <a:p>
            <a:pPr marL="514350" indent="-514350">
              <a:buAutoNum type="arabicPeriod"/>
            </a:pPr>
            <a:r>
              <a:rPr lang="en-US" sz="2000" dirty="0">
                <a:solidFill>
                  <a:schemeClr val="tx1">
                    <a:lumMod val="85000"/>
                    <a:lumOff val="15000"/>
                  </a:schemeClr>
                </a:solidFill>
                <a:latin typeface="Helvetica" pitchFamily="2" charset="0"/>
              </a:rPr>
              <a:t>You are quick to accuse and slow to compliment. </a:t>
            </a:r>
          </a:p>
          <a:p>
            <a:pPr marL="514350" indent="-514350">
              <a:buAutoNum type="arabicPeriod"/>
            </a:pPr>
            <a:r>
              <a:rPr lang="en-US" sz="2000" dirty="0">
                <a:solidFill>
                  <a:schemeClr val="tx1">
                    <a:lumMod val="85000"/>
                    <a:lumOff val="15000"/>
                  </a:schemeClr>
                </a:solidFill>
                <a:latin typeface="Helvetica" pitchFamily="2" charset="0"/>
              </a:rPr>
              <a:t>You make the “rules” more important than a person.</a:t>
            </a:r>
          </a:p>
          <a:p>
            <a:pPr marL="514350" indent="-514350">
              <a:buAutoNum type="arabicPeriod"/>
            </a:pPr>
            <a:r>
              <a:rPr lang="en-US" sz="2000" dirty="0">
                <a:solidFill>
                  <a:schemeClr val="tx1">
                    <a:lumMod val="85000"/>
                    <a:lumOff val="15000"/>
                  </a:schemeClr>
                </a:solidFill>
                <a:latin typeface="Helvetica" pitchFamily="2" charset="0"/>
              </a:rPr>
              <a:t>You believe unbelievers should follow many of the “rules.”</a:t>
            </a:r>
          </a:p>
          <a:p>
            <a:pPr marL="514350" indent="-514350">
              <a:buAutoNum type="arabicPeriod"/>
            </a:pPr>
            <a:r>
              <a:rPr lang="en-US" sz="2000" dirty="0">
                <a:solidFill>
                  <a:schemeClr val="tx1">
                    <a:lumMod val="85000"/>
                    <a:lumOff val="15000"/>
                  </a:schemeClr>
                </a:solidFill>
                <a:latin typeface="Helvetica" pitchFamily="2" charset="0"/>
              </a:rPr>
              <a:t>You show little compassion for the poor… ”They need to just work harder.”</a:t>
            </a:r>
          </a:p>
          <a:p>
            <a:pPr marL="514350" indent="-514350">
              <a:buAutoNum type="arabicPeriod"/>
            </a:pPr>
            <a:r>
              <a:rPr lang="en-US" sz="2400" dirty="0">
                <a:solidFill>
                  <a:schemeClr val="tx1">
                    <a:lumMod val="85000"/>
                    <a:lumOff val="15000"/>
                  </a:schemeClr>
                </a:solidFill>
                <a:latin typeface="Helvetica" pitchFamily="2" charset="0"/>
              </a:rPr>
              <a:t>If you get corrected you get offended and defend yourself by attacking the person who corrected you or make up some kind of excuse.</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982857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5478423"/>
          </a:xfrm>
          <a:prstGeom prst="rect">
            <a:avLst/>
          </a:prstGeom>
          <a:noFill/>
        </p:spPr>
        <p:txBody>
          <a:bodyPr wrap="square" rtlCol="0">
            <a:spAutoFit/>
          </a:bodyPr>
          <a:lstStyle/>
          <a:p>
            <a:r>
              <a:rPr lang="en-US" sz="3000" u="sng" cap="small" dirty="0">
                <a:solidFill>
                  <a:schemeClr val="tx1">
                    <a:lumMod val="85000"/>
                    <a:lumOff val="15000"/>
                  </a:schemeClr>
                </a:solidFill>
                <a:latin typeface="Helvetica" pitchFamily="2" charset="0"/>
              </a:rPr>
              <a:t>You know you’re a Pharisee if</a:t>
            </a:r>
            <a:r>
              <a:rPr lang="en-US" sz="2800" dirty="0">
                <a:solidFill>
                  <a:schemeClr val="tx1">
                    <a:lumMod val="85000"/>
                    <a:lumOff val="15000"/>
                  </a:schemeClr>
                </a:solidFill>
                <a:latin typeface="Helvetica" pitchFamily="2" charset="0"/>
              </a:rPr>
              <a:t>:</a:t>
            </a:r>
          </a:p>
          <a:p>
            <a:pPr marL="514350" indent="-514350">
              <a:buAutoNum type="arabicPeriod"/>
            </a:pPr>
            <a:r>
              <a:rPr lang="en-US" sz="2000" dirty="0">
                <a:solidFill>
                  <a:schemeClr val="tx1">
                    <a:lumMod val="85000"/>
                    <a:lumOff val="15000"/>
                  </a:schemeClr>
                </a:solidFill>
                <a:latin typeface="Helvetica" pitchFamily="2" charset="0"/>
              </a:rPr>
              <a:t>You like ”rules.”</a:t>
            </a:r>
          </a:p>
          <a:p>
            <a:pPr marL="514350" indent="-514350">
              <a:buAutoNum type="arabicPeriod"/>
            </a:pPr>
            <a:r>
              <a:rPr lang="en-US" sz="2000" dirty="0">
                <a:solidFill>
                  <a:schemeClr val="tx1">
                    <a:lumMod val="85000"/>
                    <a:lumOff val="15000"/>
                  </a:schemeClr>
                </a:solidFill>
                <a:latin typeface="Helvetica" pitchFamily="2" charset="0"/>
              </a:rPr>
              <a:t>You see yourself as the guardian of the “rules.”</a:t>
            </a:r>
          </a:p>
          <a:p>
            <a:pPr marL="514350" indent="-514350">
              <a:buAutoNum type="arabicPeriod"/>
            </a:pPr>
            <a:r>
              <a:rPr lang="en-US" sz="2000" dirty="0">
                <a:solidFill>
                  <a:schemeClr val="tx1">
                    <a:lumMod val="85000"/>
                    <a:lumOff val="15000"/>
                  </a:schemeClr>
                </a:solidFill>
                <a:latin typeface="Helvetica" pitchFamily="2" charset="0"/>
              </a:rPr>
              <a:t>You are quick to accuse and slow to compliment. </a:t>
            </a:r>
          </a:p>
          <a:p>
            <a:pPr marL="514350" indent="-514350">
              <a:buAutoNum type="arabicPeriod"/>
            </a:pPr>
            <a:r>
              <a:rPr lang="en-US" sz="2000" dirty="0">
                <a:solidFill>
                  <a:schemeClr val="tx1">
                    <a:lumMod val="85000"/>
                    <a:lumOff val="15000"/>
                  </a:schemeClr>
                </a:solidFill>
                <a:latin typeface="Helvetica" pitchFamily="2" charset="0"/>
              </a:rPr>
              <a:t>You make the “rules” more important than a person.</a:t>
            </a:r>
          </a:p>
          <a:p>
            <a:pPr marL="514350" indent="-514350">
              <a:buAutoNum type="arabicPeriod"/>
            </a:pPr>
            <a:r>
              <a:rPr lang="en-US" sz="2000" dirty="0">
                <a:solidFill>
                  <a:schemeClr val="tx1">
                    <a:lumMod val="85000"/>
                    <a:lumOff val="15000"/>
                  </a:schemeClr>
                </a:solidFill>
                <a:latin typeface="Helvetica" pitchFamily="2" charset="0"/>
              </a:rPr>
              <a:t>You believe unbelievers should follow many of the “rules.”</a:t>
            </a:r>
          </a:p>
          <a:p>
            <a:pPr marL="514350" indent="-514350">
              <a:buAutoNum type="arabicPeriod"/>
            </a:pPr>
            <a:r>
              <a:rPr lang="en-US" sz="2000" dirty="0">
                <a:solidFill>
                  <a:schemeClr val="tx1">
                    <a:lumMod val="85000"/>
                    <a:lumOff val="15000"/>
                  </a:schemeClr>
                </a:solidFill>
                <a:latin typeface="Helvetica" pitchFamily="2" charset="0"/>
              </a:rPr>
              <a:t>You show little compassion for the poor… ”They need to just work harder.”</a:t>
            </a:r>
          </a:p>
          <a:p>
            <a:pPr marL="514350" indent="-514350">
              <a:buAutoNum type="arabicPeriod"/>
            </a:pPr>
            <a:r>
              <a:rPr lang="en-US" sz="2000" dirty="0">
                <a:solidFill>
                  <a:schemeClr val="tx1">
                    <a:lumMod val="85000"/>
                    <a:lumOff val="15000"/>
                  </a:schemeClr>
                </a:solidFill>
                <a:latin typeface="Helvetica" pitchFamily="2" charset="0"/>
              </a:rPr>
              <a:t>If you get corrected you get offended and defend yourself by attacking the person who corrected you or make up some kind of excuse.</a:t>
            </a:r>
          </a:p>
          <a:p>
            <a:pPr marL="514350" indent="-514350">
              <a:buAutoNum type="arabicPeriod"/>
            </a:pPr>
            <a:r>
              <a:rPr lang="en-US" sz="2400" dirty="0">
                <a:solidFill>
                  <a:schemeClr val="tx1">
                    <a:lumMod val="85000"/>
                    <a:lumOff val="15000"/>
                  </a:schemeClr>
                </a:solidFill>
                <a:latin typeface="Helvetica" pitchFamily="2" charset="0"/>
              </a:rPr>
              <a:t>You read the Bible to substantiate your rules.</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2844488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6401753"/>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You know you’re a Pharisee if</a:t>
            </a:r>
            <a:r>
              <a:rPr lang="en-US" sz="2400" dirty="0">
                <a:solidFill>
                  <a:schemeClr val="tx1">
                    <a:lumMod val="85000"/>
                    <a:lumOff val="15000"/>
                  </a:schemeClr>
                </a:solidFill>
                <a:latin typeface="Helvetica" pitchFamily="2" charset="0"/>
              </a:rPr>
              <a:t>:</a:t>
            </a:r>
          </a:p>
          <a:p>
            <a:pPr marL="514350" indent="-514350">
              <a:buAutoNum type="arabicPeriod"/>
            </a:pPr>
            <a:r>
              <a:rPr lang="en-US" sz="2000" dirty="0">
                <a:solidFill>
                  <a:schemeClr val="tx1">
                    <a:lumMod val="85000"/>
                    <a:lumOff val="15000"/>
                  </a:schemeClr>
                </a:solidFill>
                <a:latin typeface="Helvetica" pitchFamily="2" charset="0"/>
              </a:rPr>
              <a:t>You like ”rules.”</a:t>
            </a:r>
          </a:p>
          <a:p>
            <a:pPr marL="514350" indent="-514350">
              <a:buAutoNum type="arabicPeriod"/>
            </a:pPr>
            <a:r>
              <a:rPr lang="en-US" sz="2000" dirty="0">
                <a:solidFill>
                  <a:schemeClr val="tx1">
                    <a:lumMod val="85000"/>
                    <a:lumOff val="15000"/>
                  </a:schemeClr>
                </a:solidFill>
                <a:latin typeface="Helvetica" pitchFamily="2" charset="0"/>
              </a:rPr>
              <a:t>You see yourself as the guardian of the “rules.”</a:t>
            </a:r>
          </a:p>
          <a:p>
            <a:pPr marL="514350" indent="-514350">
              <a:buAutoNum type="arabicPeriod"/>
            </a:pPr>
            <a:r>
              <a:rPr lang="en-US" sz="2000" dirty="0">
                <a:solidFill>
                  <a:schemeClr val="tx1">
                    <a:lumMod val="85000"/>
                    <a:lumOff val="15000"/>
                  </a:schemeClr>
                </a:solidFill>
                <a:latin typeface="Helvetica" pitchFamily="2" charset="0"/>
              </a:rPr>
              <a:t>You are quick to accuse and slow to compliment. </a:t>
            </a:r>
          </a:p>
          <a:p>
            <a:pPr marL="514350" indent="-514350">
              <a:buAutoNum type="arabicPeriod"/>
            </a:pPr>
            <a:r>
              <a:rPr lang="en-US" sz="2000" dirty="0">
                <a:solidFill>
                  <a:schemeClr val="tx1">
                    <a:lumMod val="85000"/>
                    <a:lumOff val="15000"/>
                  </a:schemeClr>
                </a:solidFill>
                <a:latin typeface="Helvetica" pitchFamily="2" charset="0"/>
              </a:rPr>
              <a:t>You make the “rules” more important than a person.</a:t>
            </a:r>
          </a:p>
          <a:p>
            <a:pPr marL="514350" indent="-514350">
              <a:buAutoNum type="arabicPeriod"/>
            </a:pPr>
            <a:r>
              <a:rPr lang="en-US" sz="2000" dirty="0">
                <a:solidFill>
                  <a:schemeClr val="tx1">
                    <a:lumMod val="85000"/>
                    <a:lumOff val="15000"/>
                  </a:schemeClr>
                </a:solidFill>
                <a:latin typeface="Helvetica" pitchFamily="2" charset="0"/>
              </a:rPr>
              <a:t>You believe unbelievers should follow many of the “rules.”</a:t>
            </a:r>
          </a:p>
          <a:p>
            <a:pPr marL="514350" indent="-514350">
              <a:buAutoNum type="arabicPeriod"/>
            </a:pPr>
            <a:r>
              <a:rPr lang="en-US" sz="2000" dirty="0">
                <a:solidFill>
                  <a:schemeClr val="tx1">
                    <a:lumMod val="85000"/>
                    <a:lumOff val="15000"/>
                  </a:schemeClr>
                </a:solidFill>
                <a:latin typeface="Helvetica" pitchFamily="2" charset="0"/>
              </a:rPr>
              <a:t>You show little compassion for the poor… ”They need to just work harder.”</a:t>
            </a:r>
          </a:p>
          <a:p>
            <a:pPr marL="514350" indent="-514350">
              <a:buAutoNum type="arabicPeriod"/>
            </a:pPr>
            <a:r>
              <a:rPr lang="en-US" sz="2000" dirty="0">
                <a:solidFill>
                  <a:schemeClr val="tx1">
                    <a:lumMod val="85000"/>
                    <a:lumOff val="15000"/>
                  </a:schemeClr>
                </a:solidFill>
                <a:latin typeface="Helvetica" pitchFamily="2" charset="0"/>
              </a:rPr>
              <a:t>If you get corrected you get offended and defend yourself by attacking the person who corrected you or make up some kind of excuse.</a:t>
            </a:r>
          </a:p>
          <a:p>
            <a:pPr marL="514350" indent="-514350">
              <a:buAutoNum type="arabicPeriod"/>
            </a:pPr>
            <a:r>
              <a:rPr lang="en-US" sz="2000" dirty="0">
                <a:solidFill>
                  <a:schemeClr val="tx1">
                    <a:lumMod val="85000"/>
                    <a:lumOff val="15000"/>
                  </a:schemeClr>
                </a:solidFill>
                <a:latin typeface="Helvetica" pitchFamily="2" charset="0"/>
              </a:rPr>
              <a:t>You read the Bible to substantiate your rules.</a:t>
            </a:r>
          </a:p>
          <a:p>
            <a:pPr marL="514350" indent="-514350">
              <a:buAutoNum type="arabicPeriod"/>
            </a:pPr>
            <a:r>
              <a:rPr lang="en-US" sz="2400" dirty="0">
                <a:solidFill>
                  <a:schemeClr val="tx1">
                    <a:lumMod val="85000"/>
                    <a:lumOff val="15000"/>
                  </a:schemeClr>
                </a:solidFill>
                <a:latin typeface="Helvetica" pitchFamily="2" charset="0"/>
              </a:rPr>
              <a:t>You read the Bible and go to church because they are rules to be followed rather than have your heart transformed.</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421094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237067" y="206828"/>
            <a:ext cx="8669865" cy="6186309"/>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You know you’re a Pharisee if</a:t>
            </a:r>
            <a:r>
              <a:rPr lang="en-US" sz="2400" dirty="0">
                <a:solidFill>
                  <a:schemeClr val="tx1">
                    <a:lumMod val="85000"/>
                    <a:lumOff val="15000"/>
                  </a:schemeClr>
                </a:solidFill>
                <a:latin typeface="Helvetica" pitchFamily="2" charset="0"/>
              </a:rPr>
              <a:t>:</a:t>
            </a:r>
          </a:p>
          <a:p>
            <a:pPr marL="514350" indent="-514350">
              <a:buAutoNum type="arabicPeriod"/>
            </a:pPr>
            <a:r>
              <a:rPr lang="en-US" sz="2000" dirty="0">
                <a:solidFill>
                  <a:schemeClr val="tx1">
                    <a:lumMod val="85000"/>
                    <a:lumOff val="15000"/>
                  </a:schemeClr>
                </a:solidFill>
                <a:latin typeface="Helvetica" pitchFamily="2" charset="0"/>
              </a:rPr>
              <a:t>You like ”rules.”</a:t>
            </a:r>
          </a:p>
          <a:p>
            <a:pPr marL="514350" indent="-514350">
              <a:buAutoNum type="arabicPeriod"/>
            </a:pPr>
            <a:r>
              <a:rPr lang="en-US" sz="2000" dirty="0">
                <a:solidFill>
                  <a:schemeClr val="tx1">
                    <a:lumMod val="85000"/>
                    <a:lumOff val="15000"/>
                  </a:schemeClr>
                </a:solidFill>
                <a:latin typeface="Helvetica" pitchFamily="2" charset="0"/>
              </a:rPr>
              <a:t>You see yourself as the guardian of the “rules.”</a:t>
            </a:r>
          </a:p>
          <a:p>
            <a:pPr marL="514350" indent="-514350">
              <a:buAutoNum type="arabicPeriod"/>
            </a:pPr>
            <a:r>
              <a:rPr lang="en-US" sz="2000" dirty="0">
                <a:solidFill>
                  <a:schemeClr val="tx1">
                    <a:lumMod val="85000"/>
                    <a:lumOff val="15000"/>
                  </a:schemeClr>
                </a:solidFill>
                <a:latin typeface="Helvetica" pitchFamily="2" charset="0"/>
              </a:rPr>
              <a:t>You are quick to accuse and slow to compliment. </a:t>
            </a:r>
          </a:p>
          <a:p>
            <a:pPr marL="514350" indent="-514350">
              <a:buAutoNum type="arabicPeriod"/>
            </a:pPr>
            <a:r>
              <a:rPr lang="en-US" sz="2000" dirty="0">
                <a:solidFill>
                  <a:schemeClr val="tx1">
                    <a:lumMod val="85000"/>
                    <a:lumOff val="15000"/>
                  </a:schemeClr>
                </a:solidFill>
                <a:latin typeface="Helvetica" pitchFamily="2" charset="0"/>
              </a:rPr>
              <a:t>You make the “rules” more important than a person.</a:t>
            </a:r>
          </a:p>
          <a:p>
            <a:pPr marL="514350" indent="-514350">
              <a:buAutoNum type="arabicPeriod"/>
            </a:pPr>
            <a:r>
              <a:rPr lang="en-US" sz="2000" dirty="0">
                <a:solidFill>
                  <a:schemeClr val="tx1">
                    <a:lumMod val="85000"/>
                    <a:lumOff val="15000"/>
                  </a:schemeClr>
                </a:solidFill>
                <a:latin typeface="Helvetica" pitchFamily="2" charset="0"/>
              </a:rPr>
              <a:t>You believe unbelievers should follow many of the “rules.”</a:t>
            </a:r>
          </a:p>
          <a:p>
            <a:pPr marL="514350" indent="-514350">
              <a:buAutoNum type="arabicPeriod"/>
            </a:pPr>
            <a:r>
              <a:rPr lang="en-US" sz="2000" dirty="0">
                <a:solidFill>
                  <a:schemeClr val="tx1">
                    <a:lumMod val="85000"/>
                    <a:lumOff val="15000"/>
                  </a:schemeClr>
                </a:solidFill>
                <a:latin typeface="Helvetica" pitchFamily="2" charset="0"/>
              </a:rPr>
              <a:t>You show little compassion for the poor… ”They need to just work harder.”</a:t>
            </a:r>
          </a:p>
          <a:p>
            <a:pPr marL="514350" indent="-514350">
              <a:buAutoNum type="arabicPeriod"/>
            </a:pPr>
            <a:r>
              <a:rPr lang="en-US" sz="2000" dirty="0">
                <a:solidFill>
                  <a:schemeClr val="tx1">
                    <a:lumMod val="85000"/>
                    <a:lumOff val="15000"/>
                  </a:schemeClr>
                </a:solidFill>
                <a:latin typeface="Helvetica" pitchFamily="2" charset="0"/>
              </a:rPr>
              <a:t>If you get corrected you get offended and defend yourself by attacking the person who corrected you or make up some kind of excuse.</a:t>
            </a:r>
          </a:p>
          <a:p>
            <a:pPr marL="514350" indent="-514350">
              <a:buAutoNum type="arabicPeriod"/>
            </a:pPr>
            <a:r>
              <a:rPr lang="en-US" sz="2000" dirty="0">
                <a:solidFill>
                  <a:schemeClr val="tx1">
                    <a:lumMod val="85000"/>
                    <a:lumOff val="15000"/>
                  </a:schemeClr>
                </a:solidFill>
                <a:latin typeface="Helvetica" pitchFamily="2" charset="0"/>
              </a:rPr>
              <a:t>You read the Bible to substantiate your rules.</a:t>
            </a:r>
          </a:p>
          <a:p>
            <a:pPr marL="514350" indent="-514350">
              <a:buAutoNum type="arabicPeriod"/>
            </a:pPr>
            <a:r>
              <a:rPr lang="en-US" sz="2000" dirty="0">
                <a:solidFill>
                  <a:schemeClr val="tx1">
                    <a:lumMod val="85000"/>
                    <a:lumOff val="15000"/>
                  </a:schemeClr>
                </a:solidFill>
                <a:latin typeface="Helvetica" pitchFamily="2" charset="0"/>
              </a:rPr>
              <a:t>You read the Bible and go to church because they are rules to be followed rather than have your heart transformed.</a:t>
            </a:r>
          </a:p>
          <a:p>
            <a:pPr marL="514350" indent="-514350">
              <a:buAutoNum type="arabicPeriod"/>
            </a:pPr>
            <a:r>
              <a:rPr lang="en-US" sz="2400" dirty="0">
                <a:solidFill>
                  <a:schemeClr val="tx1">
                    <a:lumMod val="85000"/>
                    <a:lumOff val="15000"/>
                  </a:schemeClr>
                </a:solidFill>
                <a:latin typeface="Helvetica" pitchFamily="2" charset="0"/>
              </a:rPr>
              <a:t>Your standards for yourself and others are higher than Jesus’ standards.</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153401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33400" y="359228"/>
            <a:ext cx="8077200" cy="2862322"/>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Prayerfully Do The Following</a:t>
            </a:r>
            <a:r>
              <a:rPr lang="en-US" sz="2400" dirty="0">
                <a:solidFill>
                  <a:schemeClr val="tx1">
                    <a:lumMod val="85000"/>
                    <a:lumOff val="15000"/>
                  </a:schemeClr>
                </a:solidFill>
                <a:latin typeface="Helvetica" pitchFamily="2" charset="0"/>
              </a:rPr>
              <a:t>:</a:t>
            </a:r>
          </a:p>
          <a:p>
            <a:pPr marL="514350" indent="-514350">
              <a:buAutoNum type="arabicPeriod"/>
            </a:pPr>
            <a:r>
              <a:rPr lang="en-US" sz="2400" dirty="0">
                <a:solidFill>
                  <a:schemeClr val="tx1">
                    <a:lumMod val="85000"/>
                    <a:lumOff val="15000"/>
                  </a:schemeClr>
                </a:solidFill>
                <a:latin typeface="Helvetica" pitchFamily="2" charset="0"/>
              </a:rPr>
              <a:t>Plan a time for a “Sabbath.” What is restful? Worshipful? Refreshing? Ask yourself, “What is God’s foremost purpose for the Sabbath?”</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240276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33400" y="359228"/>
            <a:ext cx="8077200" cy="3231654"/>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Prayerfully Do The Following</a:t>
            </a:r>
            <a:r>
              <a:rPr lang="en-US" sz="2400" dirty="0">
                <a:solidFill>
                  <a:schemeClr val="tx1">
                    <a:lumMod val="85000"/>
                    <a:lumOff val="15000"/>
                  </a:schemeClr>
                </a:solidFill>
                <a:latin typeface="Helvetica" pitchFamily="2" charset="0"/>
              </a:rPr>
              <a:t>:</a:t>
            </a:r>
          </a:p>
          <a:p>
            <a:pPr marL="514350" indent="-514350">
              <a:buFontTx/>
              <a:buAutoNum type="arabicPeriod"/>
            </a:pPr>
            <a:r>
              <a:rPr lang="en-US" sz="2400" dirty="0">
                <a:solidFill>
                  <a:schemeClr val="tx1">
                    <a:lumMod val="85000"/>
                    <a:lumOff val="15000"/>
                  </a:schemeClr>
                </a:solidFill>
                <a:latin typeface="Helvetica" pitchFamily="2" charset="0"/>
              </a:rPr>
              <a:t>Plan a time for a “Sabbath.” What is restful? Worshipful? Refreshing? Ask yourself, “What is God’s foremost purpose for the Sabbath?”</a:t>
            </a:r>
          </a:p>
          <a:p>
            <a:pPr marL="514350" indent="-514350">
              <a:buAutoNum type="arabicPeriod"/>
            </a:pPr>
            <a:r>
              <a:rPr lang="en-US" sz="2400" dirty="0">
                <a:solidFill>
                  <a:schemeClr val="tx1">
                    <a:lumMod val="85000"/>
                    <a:lumOff val="15000"/>
                  </a:schemeClr>
                </a:solidFill>
                <a:latin typeface="Helvetica" pitchFamily="2" charset="0"/>
              </a:rPr>
              <a:t>Plan to shut off your phone/internet.</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1480241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33400" y="359228"/>
            <a:ext cx="8077200" cy="3970318"/>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Prayerfully Do The Following</a:t>
            </a:r>
            <a:r>
              <a:rPr lang="en-US" sz="2400" dirty="0">
                <a:solidFill>
                  <a:schemeClr val="tx1">
                    <a:lumMod val="85000"/>
                    <a:lumOff val="15000"/>
                  </a:schemeClr>
                </a:solidFill>
                <a:latin typeface="Helvetica" pitchFamily="2" charset="0"/>
              </a:rPr>
              <a:t>:</a:t>
            </a:r>
          </a:p>
          <a:p>
            <a:pPr marL="514350" indent="-514350">
              <a:buFontTx/>
              <a:buAutoNum type="arabicPeriod"/>
            </a:pPr>
            <a:r>
              <a:rPr lang="en-US" sz="2400" dirty="0">
                <a:solidFill>
                  <a:schemeClr val="tx1">
                    <a:lumMod val="85000"/>
                    <a:lumOff val="15000"/>
                  </a:schemeClr>
                </a:solidFill>
                <a:latin typeface="Helvetica" pitchFamily="2" charset="0"/>
              </a:rPr>
              <a:t>Plan a time for a “Sabbath.” What is restful? Worshipful? Refreshing? Ask yourself, “What is God’s foremost purpose for the Sabbath?”</a:t>
            </a:r>
          </a:p>
          <a:p>
            <a:pPr marL="514350" indent="-514350">
              <a:buAutoNum type="arabicPeriod"/>
            </a:pPr>
            <a:r>
              <a:rPr lang="en-US" sz="2400" dirty="0">
                <a:solidFill>
                  <a:schemeClr val="tx1">
                    <a:lumMod val="85000"/>
                    <a:lumOff val="15000"/>
                  </a:schemeClr>
                </a:solidFill>
                <a:latin typeface="Helvetica" pitchFamily="2" charset="0"/>
              </a:rPr>
              <a:t>Plan to shut off your phone/internet.</a:t>
            </a:r>
          </a:p>
          <a:p>
            <a:pPr marL="514350" indent="-514350">
              <a:buAutoNum type="arabicPeriod"/>
            </a:pPr>
            <a:r>
              <a:rPr lang="en-US" sz="2400" dirty="0">
                <a:solidFill>
                  <a:schemeClr val="tx1">
                    <a:lumMod val="85000"/>
                    <a:lumOff val="15000"/>
                  </a:schemeClr>
                </a:solidFill>
                <a:latin typeface="Helvetica" pitchFamily="2" charset="0"/>
              </a:rPr>
              <a:t>Do not buy or shop…work on contentment and gratitude with what you have.</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3551368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33400" y="359228"/>
            <a:ext cx="8077200" cy="4708981"/>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Prayerfully Do The Following</a:t>
            </a:r>
            <a:r>
              <a:rPr lang="en-US" sz="2400" dirty="0">
                <a:solidFill>
                  <a:schemeClr val="tx1">
                    <a:lumMod val="85000"/>
                    <a:lumOff val="15000"/>
                  </a:schemeClr>
                </a:solidFill>
                <a:latin typeface="Helvetica" pitchFamily="2" charset="0"/>
              </a:rPr>
              <a:t>:</a:t>
            </a:r>
          </a:p>
          <a:p>
            <a:pPr marL="514350" indent="-514350">
              <a:buFontTx/>
              <a:buAutoNum type="arabicPeriod"/>
            </a:pPr>
            <a:r>
              <a:rPr lang="en-US" sz="2400" dirty="0">
                <a:solidFill>
                  <a:schemeClr val="tx1">
                    <a:lumMod val="85000"/>
                    <a:lumOff val="15000"/>
                  </a:schemeClr>
                </a:solidFill>
                <a:latin typeface="Helvetica" pitchFamily="2" charset="0"/>
              </a:rPr>
              <a:t>Plan a time for a “Sabbath.” What is restful? Worshipful? Refreshing? Ask yourself, “What is God’s foremost purpose for the Sabbath?”</a:t>
            </a:r>
          </a:p>
          <a:p>
            <a:pPr marL="514350" indent="-514350">
              <a:buAutoNum type="arabicPeriod"/>
            </a:pPr>
            <a:r>
              <a:rPr lang="en-US" sz="2400" dirty="0">
                <a:solidFill>
                  <a:schemeClr val="tx1">
                    <a:lumMod val="85000"/>
                    <a:lumOff val="15000"/>
                  </a:schemeClr>
                </a:solidFill>
                <a:latin typeface="Helvetica" pitchFamily="2" charset="0"/>
              </a:rPr>
              <a:t>Plan to shut off your phone/internet.</a:t>
            </a:r>
          </a:p>
          <a:p>
            <a:pPr marL="514350" indent="-514350">
              <a:buAutoNum type="arabicPeriod"/>
            </a:pPr>
            <a:r>
              <a:rPr lang="en-US" sz="2400" dirty="0">
                <a:solidFill>
                  <a:schemeClr val="tx1">
                    <a:lumMod val="85000"/>
                    <a:lumOff val="15000"/>
                  </a:schemeClr>
                </a:solidFill>
                <a:latin typeface="Helvetica" pitchFamily="2" charset="0"/>
              </a:rPr>
              <a:t>Do not buy or shop…work on contentment and gratitude with what you have.</a:t>
            </a:r>
          </a:p>
          <a:p>
            <a:pPr marL="514350" indent="-514350">
              <a:buAutoNum type="arabicPeriod"/>
            </a:pPr>
            <a:r>
              <a:rPr lang="en-US" sz="2400" dirty="0">
                <a:solidFill>
                  <a:schemeClr val="tx1">
                    <a:lumMod val="85000"/>
                    <a:lumOff val="15000"/>
                  </a:schemeClr>
                </a:solidFill>
                <a:latin typeface="Helvetica" pitchFamily="2" charset="0"/>
              </a:rPr>
              <a:t>Have a meal with family or friends and bless each other.</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621929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33400" y="359228"/>
            <a:ext cx="8077200" cy="5447645"/>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Prayerfully Do The Following</a:t>
            </a:r>
            <a:r>
              <a:rPr lang="en-US" sz="2400" dirty="0">
                <a:solidFill>
                  <a:schemeClr val="tx1">
                    <a:lumMod val="85000"/>
                    <a:lumOff val="15000"/>
                  </a:schemeClr>
                </a:solidFill>
                <a:latin typeface="Helvetica" pitchFamily="2" charset="0"/>
              </a:rPr>
              <a:t>:</a:t>
            </a:r>
          </a:p>
          <a:p>
            <a:pPr marL="514350" indent="-514350">
              <a:buFontTx/>
              <a:buAutoNum type="arabicPeriod"/>
            </a:pPr>
            <a:r>
              <a:rPr lang="en-US" sz="2400" dirty="0">
                <a:solidFill>
                  <a:schemeClr val="tx1">
                    <a:lumMod val="85000"/>
                    <a:lumOff val="15000"/>
                  </a:schemeClr>
                </a:solidFill>
                <a:latin typeface="Helvetica" pitchFamily="2" charset="0"/>
              </a:rPr>
              <a:t>Plan a time for a “Sabbath.” What is restful? Worshipful? Refreshing? Ask yourself, “What is God’s foremost purpose for the Sabbath?”</a:t>
            </a:r>
          </a:p>
          <a:p>
            <a:pPr marL="514350" indent="-514350">
              <a:buAutoNum type="arabicPeriod"/>
            </a:pPr>
            <a:r>
              <a:rPr lang="en-US" sz="2400" dirty="0">
                <a:solidFill>
                  <a:schemeClr val="tx1">
                    <a:lumMod val="85000"/>
                    <a:lumOff val="15000"/>
                  </a:schemeClr>
                </a:solidFill>
                <a:latin typeface="Helvetica" pitchFamily="2" charset="0"/>
              </a:rPr>
              <a:t>Plan to shut off your phone/internet.</a:t>
            </a:r>
          </a:p>
          <a:p>
            <a:pPr marL="514350" indent="-514350">
              <a:buAutoNum type="arabicPeriod"/>
            </a:pPr>
            <a:r>
              <a:rPr lang="en-US" sz="2400" dirty="0">
                <a:solidFill>
                  <a:schemeClr val="tx1">
                    <a:lumMod val="85000"/>
                    <a:lumOff val="15000"/>
                  </a:schemeClr>
                </a:solidFill>
                <a:latin typeface="Helvetica" pitchFamily="2" charset="0"/>
              </a:rPr>
              <a:t>Do not buy or shop…work on contentment and gratitude with what you have.</a:t>
            </a:r>
          </a:p>
          <a:p>
            <a:pPr marL="514350" indent="-514350">
              <a:buAutoNum type="arabicPeriod"/>
            </a:pPr>
            <a:r>
              <a:rPr lang="en-US" sz="2400" dirty="0">
                <a:solidFill>
                  <a:schemeClr val="tx1">
                    <a:lumMod val="85000"/>
                    <a:lumOff val="15000"/>
                  </a:schemeClr>
                </a:solidFill>
                <a:latin typeface="Helvetica" pitchFamily="2" charset="0"/>
              </a:rPr>
              <a:t>Have a meal with family or friends and bless each other.</a:t>
            </a:r>
          </a:p>
          <a:p>
            <a:pPr marL="514350" indent="-514350">
              <a:buAutoNum type="arabicPeriod"/>
            </a:pPr>
            <a:r>
              <a:rPr lang="en-US" sz="2400" dirty="0">
                <a:solidFill>
                  <a:schemeClr val="tx1">
                    <a:lumMod val="85000"/>
                    <a:lumOff val="15000"/>
                  </a:schemeClr>
                </a:solidFill>
                <a:latin typeface="Helvetica" pitchFamily="2" charset="0"/>
              </a:rPr>
              <a:t>Reflect back over your week/month and practice SNAP.  1 Samuel 30:6</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226300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33400" y="359228"/>
            <a:ext cx="8077200" cy="5078313"/>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Prayerfully Do The Following</a:t>
            </a:r>
            <a:r>
              <a:rPr lang="en-US" sz="2400" dirty="0">
                <a:solidFill>
                  <a:schemeClr val="tx1">
                    <a:lumMod val="85000"/>
                    <a:lumOff val="15000"/>
                  </a:schemeClr>
                </a:solidFill>
                <a:latin typeface="Helvetica" pitchFamily="2" charset="0"/>
              </a:rPr>
              <a:t>:</a:t>
            </a:r>
          </a:p>
          <a:p>
            <a:pPr marL="514350" indent="-514350">
              <a:buAutoNum type="arabicPeriod"/>
            </a:pPr>
            <a:r>
              <a:rPr lang="en-US" sz="2400" dirty="0">
                <a:solidFill>
                  <a:schemeClr val="tx1">
                    <a:lumMod val="85000"/>
                    <a:lumOff val="15000"/>
                  </a:schemeClr>
                </a:solidFill>
                <a:latin typeface="Helvetica" pitchFamily="2" charset="0"/>
              </a:rPr>
              <a:t>Plan a time for a “Sabbath.” What is restful? Worshipful? Refreshing?</a:t>
            </a:r>
          </a:p>
          <a:p>
            <a:pPr marL="514350" indent="-514350">
              <a:buAutoNum type="arabicPeriod"/>
            </a:pPr>
            <a:r>
              <a:rPr lang="en-US" sz="2400" dirty="0">
                <a:solidFill>
                  <a:schemeClr val="tx1">
                    <a:lumMod val="85000"/>
                    <a:lumOff val="15000"/>
                  </a:schemeClr>
                </a:solidFill>
                <a:latin typeface="Helvetica" pitchFamily="2" charset="0"/>
              </a:rPr>
              <a:t>Plan to shut off your phone/internet.</a:t>
            </a:r>
          </a:p>
          <a:p>
            <a:pPr marL="514350" indent="-514350">
              <a:buAutoNum type="arabicPeriod"/>
            </a:pPr>
            <a:r>
              <a:rPr lang="en-US" sz="2400" dirty="0">
                <a:solidFill>
                  <a:schemeClr val="tx1">
                    <a:lumMod val="85000"/>
                    <a:lumOff val="15000"/>
                  </a:schemeClr>
                </a:solidFill>
                <a:latin typeface="Helvetica" pitchFamily="2" charset="0"/>
              </a:rPr>
              <a:t>Do not buy or shop…work on contentment and gratitude with what you have.</a:t>
            </a:r>
          </a:p>
          <a:p>
            <a:pPr marL="514350" indent="-514350">
              <a:buAutoNum type="arabicPeriod"/>
            </a:pPr>
            <a:r>
              <a:rPr lang="en-US" sz="2400" dirty="0">
                <a:solidFill>
                  <a:schemeClr val="tx1">
                    <a:lumMod val="85000"/>
                    <a:lumOff val="15000"/>
                  </a:schemeClr>
                </a:solidFill>
                <a:latin typeface="Helvetica" pitchFamily="2" charset="0"/>
              </a:rPr>
              <a:t>Have a meal with family or friends and bless each other.</a:t>
            </a:r>
          </a:p>
          <a:p>
            <a:pPr marL="514350" indent="-514350">
              <a:buAutoNum type="arabicPeriod"/>
            </a:pPr>
            <a:r>
              <a:rPr lang="en-US" sz="2400" dirty="0">
                <a:solidFill>
                  <a:schemeClr val="tx1">
                    <a:lumMod val="85000"/>
                    <a:lumOff val="15000"/>
                  </a:schemeClr>
                </a:solidFill>
                <a:latin typeface="Helvetica" pitchFamily="2" charset="0"/>
              </a:rPr>
              <a:t>Reflect back over your week/month and practice SNAP.  1 Samuel 30:6</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
        <p:nvSpPr>
          <p:cNvPr id="2" name="Rounded Rectangle 1">
            <a:extLst>
              <a:ext uri="{FF2B5EF4-FFF2-40B4-BE49-F238E27FC236}">
                <a16:creationId xmlns:a16="http://schemas.microsoft.com/office/drawing/2014/main" id="{EF65D028-ACCB-BF45-BD3F-52275410A174}"/>
              </a:ext>
            </a:extLst>
          </p:cNvPr>
          <p:cNvSpPr/>
          <p:nvPr/>
        </p:nvSpPr>
        <p:spPr>
          <a:xfrm>
            <a:off x="533400" y="902859"/>
            <a:ext cx="7814733" cy="2348342"/>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8634E8-7861-5141-9E98-A7C61E66D2ED}"/>
              </a:ext>
            </a:extLst>
          </p:cNvPr>
          <p:cNvSpPr txBox="1"/>
          <p:nvPr/>
        </p:nvSpPr>
        <p:spPr>
          <a:xfrm>
            <a:off x="897467" y="1111827"/>
            <a:ext cx="7052733" cy="1938992"/>
          </a:xfrm>
          <a:prstGeom prst="rect">
            <a:avLst/>
          </a:prstGeom>
          <a:noFill/>
        </p:spPr>
        <p:txBody>
          <a:bodyPr wrap="square" rtlCol="0">
            <a:spAutoFit/>
          </a:bodyPr>
          <a:lstStyle/>
          <a:p>
            <a:r>
              <a:rPr lang="en-US" sz="2400" dirty="0">
                <a:solidFill>
                  <a:schemeClr val="bg1"/>
                </a:solidFill>
                <a:latin typeface="Corsiva Hebrew" pitchFamily="2" charset="-79"/>
                <a:cs typeface="Corsiva Hebrew" pitchFamily="2" charset="-79"/>
              </a:rPr>
              <a:t>And David was greatly distressed, for the people spoke of stoning him, because all the people were bitter in soul, each for his sons and daughters. But David strengthened himself in the L</a:t>
            </a:r>
            <a:r>
              <a:rPr lang="en-US" sz="2400" cap="small" dirty="0">
                <a:solidFill>
                  <a:schemeClr val="bg1"/>
                </a:solidFill>
                <a:latin typeface="Corsiva Hebrew" pitchFamily="2" charset="-79"/>
                <a:cs typeface="Corsiva Hebrew" pitchFamily="2" charset="-79"/>
              </a:rPr>
              <a:t>ord</a:t>
            </a:r>
            <a:r>
              <a:rPr lang="en-US" sz="2400" dirty="0">
                <a:solidFill>
                  <a:schemeClr val="bg1"/>
                </a:solidFill>
                <a:latin typeface="Corsiva Hebrew" pitchFamily="2" charset="-79"/>
                <a:cs typeface="Corsiva Hebrew" pitchFamily="2" charset="-79"/>
              </a:rPr>
              <a:t> his God.</a:t>
            </a:r>
          </a:p>
          <a:p>
            <a:pPr algn="r"/>
            <a:r>
              <a:rPr lang="en-US" sz="2400" dirty="0">
                <a:solidFill>
                  <a:schemeClr val="bg1"/>
                </a:solidFill>
                <a:cs typeface="Corsiva Hebrew" pitchFamily="2" charset="-79"/>
              </a:rPr>
              <a:t>1</a:t>
            </a:r>
            <a:r>
              <a:rPr lang="en-US" sz="2400" dirty="0">
                <a:solidFill>
                  <a:schemeClr val="bg1"/>
                </a:solidFill>
                <a:latin typeface="Corsiva Hebrew" pitchFamily="2" charset="-79"/>
                <a:cs typeface="Corsiva Hebrew" pitchFamily="2" charset="-79"/>
              </a:rPr>
              <a:t> Samuel </a:t>
            </a:r>
            <a:r>
              <a:rPr lang="en-US" sz="2400" dirty="0">
                <a:solidFill>
                  <a:schemeClr val="bg1"/>
                </a:solidFill>
                <a:cs typeface="Corsiva Hebrew" pitchFamily="2" charset="-79"/>
              </a:rPr>
              <a:t>30:6</a:t>
            </a:r>
          </a:p>
        </p:txBody>
      </p:sp>
    </p:spTree>
    <p:extLst>
      <p:ext uri="{BB962C8B-B14F-4D97-AF65-F5344CB8AC3E}">
        <p14:creationId xmlns:p14="http://schemas.microsoft.com/office/powerpoint/2010/main" val="368772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579359"/>
            <a:ext cx="8128000" cy="3970318"/>
          </a:xfrm>
          <a:prstGeom prst="rect">
            <a:avLst/>
          </a:prstGeom>
          <a:noFill/>
        </p:spPr>
        <p:txBody>
          <a:bodyPr wrap="square" rtlCol="0">
            <a:spAutoFit/>
          </a:bodyPr>
          <a:lstStyle/>
          <a:p>
            <a:r>
              <a:rPr lang="en-US" sz="2800" dirty="0"/>
              <a:t>One Sabbath he was going through the grain fields, and as they made their way, his disciples began to pluck heads of grain. </a:t>
            </a:r>
            <a:r>
              <a:rPr lang="en-US" sz="2800" baseline="30000" dirty="0"/>
              <a:t>24 </a:t>
            </a:r>
            <a:r>
              <a:rPr lang="en-US" sz="2800" dirty="0"/>
              <a:t>And the Pharisees were saying to him, “Look, why are they doing what is not lawful on the Sabbath?” </a:t>
            </a:r>
            <a:r>
              <a:rPr lang="en-US" sz="2800" baseline="30000" dirty="0"/>
              <a:t>25 </a:t>
            </a:r>
            <a:r>
              <a:rPr lang="en-US" sz="2800" dirty="0"/>
              <a:t>And he said to them, “Have you never read what David did, when he was in need and was hungry, he and those who were with him:</a:t>
            </a:r>
            <a:r>
              <a:rPr lang="en-US" sz="2800" dirty="0">
                <a:effectLst/>
              </a:rPr>
              <a:t> </a:t>
            </a:r>
            <a:r>
              <a:rPr lang="en-US" dirty="0">
                <a:latin typeface="Helvetica" pitchFamily="2" charset="0"/>
              </a:rPr>
              <a:t> </a:t>
            </a:r>
            <a:endParaRPr lang="en-US" sz="2800" dirty="0">
              <a:effectLst/>
              <a:latin typeface="Helvetica" pitchFamily="2" charset="0"/>
            </a:endParaRPr>
          </a:p>
          <a:p>
            <a:pPr algn="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2:23-28</a:t>
            </a:r>
          </a:p>
        </p:txBody>
      </p:sp>
    </p:spTree>
    <p:extLst>
      <p:ext uri="{BB962C8B-B14F-4D97-AF65-F5344CB8AC3E}">
        <p14:creationId xmlns:p14="http://schemas.microsoft.com/office/powerpoint/2010/main" val="3571486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397328" y="312889"/>
            <a:ext cx="8349343" cy="5816977"/>
          </a:xfrm>
          <a:prstGeom prst="rect">
            <a:avLst/>
          </a:prstGeom>
          <a:noFill/>
        </p:spPr>
        <p:txBody>
          <a:bodyPr wrap="square" rtlCol="0">
            <a:spAutoFit/>
          </a:bodyPr>
          <a:lstStyle/>
          <a:p>
            <a:r>
              <a:rPr lang="en-US" sz="2400" u="sng" cap="small" dirty="0">
                <a:solidFill>
                  <a:schemeClr val="tx1">
                    <a:lumMod val="85000"/>
                    <a:lumOff val="15000"/>
                  </a:schemeClr>
                </a:solidFill>
                <a:latin typeface="Helvetica" pitchFamily="2" charset="0"/>
              </a:rPr>
              <a:t>Prayerfully Do The Following</a:t>
            </a:r>
            <a:r>
              <a:rPr lang="en-US" sz="2400" dirty="0">
                <a:solidFill>
                  <a:schemeClr val="tx1">
                    <a:lumMod val="85000"/>
                    <a:lumOff val="15000"/>
                  </a:schemeClr>
                </a:solidFill>
                <a:latin typeface="Helvetica" pitchFamily="2" charset="0"/>
              </a:rPr>
              <a:t>:</a:t>
            </a:r>
          </a:p>
          <a:p>
            <a:pPr marL="514350" indent="-514350">
              <a:buFontTx/>
              <a:buAutoNum type="arabicPeriod"/>
            </a:pPr>
            <a:r>
              <a:rPr lang="en-US" sz="2400" dirty="0">
                <a:solidFill>
                  <a:schemeClr val="tx1">
                    <a:lumMod val="85000"/>
                    <a:lumOff val="15000"/>
                  </a:schemeClr>
                </a:solidFill>
                <a:latin typeface="Helvetica" pitchFamily="2" charset="0"/>
              </a:rPr>
              <a:t>Plan a time for a “Sabbath.” What is restful? Worshipful? Refreshing? Ask yourself, “What is God’s foremost purpose for the Sabbath?”</a:t>
            </a:r>
          </a:p>
          <a:p>
            <a:pPr marL="514350" indent="-514350">
              <a:buAutoNum type="arabicPeriod"/>
            </a:pPr>
            <a:r>
              <a:rPr lang="en-US" sz="2400" dirty="0">
                <a:solidFill>
                  <a:schemeClr val="tx1">
                    <a:lumMod val="85000"/>
                    <a:lumOff val="15000"/>
                  </a:schemeClr>
                </a:solidFill>
                <a:latin typeface="Helvetica" pitchFamily="2" charset="0"/>
              </a:rPr>
              <a:t>Plan to shut off your phone/internet.</a:t>
            </a:r>
          </a:p>
          <a:p>
            <a:pPr marL="514350" indent="-514350">
              <a:buAutoNum type="arabicPeriod"/>
            </a:pPr>
            <a:r>
              <a:rPr lang="en-US" sz="2400" dirty="0">
                <a:solidFill>
                  <a:schemeClr val="tx1">
                    <a:lumMod val="85000"/>
                    <a:lumOff val="15000"/>
                  </a:schemeClr>
                </a:solidFill>
                <a:latin typeface="Helvetica" pitchFamily="2" charset="0"/>
              </a:rPr>
              <a:t>Do not buy or shop…work on contentment and gratitude with what you have.</a:t>
            </a:r>
          </a:p>
          <a:p>
            <a:pPr marL="514350" indent="-514350">
              <a:buAutoNum type="arabicPeriod"/>
            </a:pPr>
            <a:r>
              <a:rPr lang="en-US" sz="2400" dirty="0">
                <a:solidFill>
                  <a:schemeClr val="tx1">
                    <a:lumMod val="85000"/>
                    <a:lumOff val="15000"/>
                  </a:schemeClr>
                </a:solidFill>
                <a:latin typeface="Helvetica" pitchFamily="2" charset="0"/>
              </a:rPr>
              <a:t>Have a meal with family or friends and bless each other.</a:t>
            </a:r>
          </a:p>
          <a:p>
            <a:pPr marL="514350" indent="-514350">
              <a:buAutoNum type="arabicPeriod"/>
            </a:pPr>
            <a:r>
              <a:rPr lang="en-US" sz="2400" dirty="0">
                <a:solidFill>
                  <a:schemeClr val="tx1">
                    <a:lumMod val="85000"/>
                    <a:lumOff val="15000"/>
                  </a:schemeClr>
                </a:solidFill>
                <a:latin typeface="Helvetica" pitchFamily="2" charset="0"/>
              </a:rPr>
              <a:t>Reflect back over your week/month and practice SNAP.  1 Samuel 30:6</a:t>
            </a:r>
          </a:p>
          <a:p>
            <a:pPr marL="514350" indent="-514350">
              <a:buAutoNum type="arabicPeriod"/>
            </a:pPr>
            <a:r>
              <a:rPr lang="en-US" sz="2400" dirty="0">
                <a:solidFill>
                  <a:schemeClr val="tx1">
                    <a:lumMod val="85000"/>
                    <a:lumOff val="15000"/>
                  </a:schemeClr>
                </a:solidFill>
                <a:latin typeface="Helvetica" pitchFamily="2" charset="0"/>
              </a:rPr>
              <a:t>Review what is your mission/purpose in life? </a:t>
            </a:r>
          </a:p>
          <a:p>
            <a:r>
              <a:rPr lang="en-US" sz="2400" dirty="0">
                <a:solidFill>
                  <a:schemeClr val="tx1">
                    <a:lumMod val="85000"/>
                    <a:lumOff val="15000"/>
                  </a:schemeClr>
                </a:solidFill>
                <a:latin typeface="Helvetica" pitchFamily="2" charset="0"/>
              </a:rPr>
              <a:t>	(relationships, work, church)</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937462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7FC44-DB0B-F94F-A46A-CFB75C0A4B5D}"/>
              </a:ext>
            </a:extLst>
          </p:cNvPr>
          <p:cNvPicPr>
            <a:picLocks noChangeAspect="1"/>
          </p:cNvPicPr>
          <p:nvPr/>
        </p:nvPicPr>
        <p:blipFill>
          <a:blip r:embed="rId2"/>
          <a:stretch>
            <a:fillRect/>
          </a:stretch>
        </p:blipFill>
        <p:spPr>
          <a:xfrm>
            <a:off x="5715" y="0"/>
            <a:ext cx="9132570" cy="6858000"/>
          </a:xfrm>
          <a:prstGeom prst="rect">
            <a:avLst/>
          </a:prstGeom>
        </p:spPr>
      </p:pic>
    </p:spTree>
    <p:extLst>
      <p:ext uri="{BB962C8B-B14F-4D97-AF65-F5344CB8AC3E}">
        <p14:creationId xmlns:p14="http://schemas.microsoft.com/office/powerpoint/2010/main" val="1858702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1168400" y="820722"/>
            <a:ext cx="6807200" cy="3539430"/>
          </a:xfrm>
          <a:prstGeom prst="rect">
            <a:avLst/>
          </a:prstGeom>
          <a:noFill/>
        </p:spPr>
        <p:txBody>
          <a:bodyPr wrap="square" rtlCol="0">
            <a:spAutoFit/>
          </a:bodyPr>
          <a:lstStyle/>
          <a:p>
            <a:r>
              <a:rPr lang="en-US" sz="3200" dirty="0">
                <a:solidFill>
                  <a:schemeClr val="tx1">
                    <a:lumMod val="85000"/>
                    <a:lumOff val="15000"/>
                  </a:schemeClr>
                </a:solidFill>
              </a:rPr>
              <a:t>“This rest was not meant to be a luxury, but a necessity for those who want to have growth and maturity.”</a:t>
            </a:r>
          </a:p>
          <a:p>
            <a:endParaRPr lang="en-US" sz="3200" dirty="0">
              <a:solidFill>
                <a:schemeClr val="tx1">
                  <a:lumMod val="85000"/>
                  <a:lumOff val="15000"/>
                </a:schemeClr>
              </a:solidFill>
            </a:endParaRPr>
          </a:p>
          <a:p>
            <a:pPr algn="r"/>
            <a:r>
              <a:rPr lang="en-US" sz="3200" dirty="0">
                <a:solidFill>
                  <a:schemeClr val="tx1">
                    <a:lumMod val="85000"/>
                    <a:lumOff val="15000"/>
                  </a:schemeClr>
                </a:solidFill>
              </a:rPr>
              <a:t>Gordon MacDonald</a:t>
            </a:r>
          </a:p>
          <a:p>
            <a:endParaRPr lang="en-US" sz="3200" dirty="0">
              <a:solidFill>
                <a:schemeClr val="tx1">
                  <a:lumMod val="85000"/>
                  <a:lumOff val="15000"/>
                </a:schemeClr>
              </a:solidFill>
              <a:latin typeface="Helvetica" pitchFamily="2" charset="0"/>
            </a:endParaRPr>
          </a:p>
          <a:p>
            <a:pPr algn="r"/>
            <a:endParaRPr lang="en-US" sz="32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52573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579359"/>
            <a:ext cx="8128000" cy="3970318"/>
          </a:xfrm>
          <a:prstGeom prst="rect">
            <a:avLst/>
          </a:prstGeom>
          <a:noFill/>
        </p:spPr>
        <p:txBody>
          <a:bodyPr wrap="square" rtlCol="0">
            <a:spAutoFit/>
          </a:bodyPr>
          <a:lstStyle/>
          <a:p>
            <a:r>
              <a:rPr lang="en-US" sz="2800" baseline="30000" dirty="0"/>
              <a:t>26 </a:t>
            </a:r>
            <a:r>
              <a:rPr lang="en-US" sz="2800" dirty="0"/>
              <a:t>how he entered the house of God, in the time of Abiathar the high priest, and ate the bread of the Presence, which it is not lawful for any but the priests to eat, and also gave it to those who were with him?” </a:t>
            </a:r>
            <a:r>
              <a:rPr lang="en-US" sz="2800" baseline="30000" dirty="0"/>
              <a:t>27 </a:t>
            </a:r>
            <a:r>
              <a:rPr lang="en-US" sz="2800" dirty="0"/>
              <a:t>And he said to them, “The Sabbath was made for man, not man for the Sabbath. </a:t>
            </a:r>
            <a:r>
              <a:rPr lang="en-US" sz="2800" baseline="30000" dirty="0"/>
              <a:t>28 </a:t>
            </a:r>
            <a:r>
              <a:rPr lang="en-US" sz="2800" dirty="0"/>
              <a:t>So the Son of Man is lord even of the Sabbath.” </a:t>
            </a:r>
            <a:r>
              <a:rPr lang="en-US" dirty="0">
                <a:latin typeface="Helvetica" pitchFamily="2" charset="0"/>
              </a:rPr>
              <a:t> </a:t>
            </a:r>
            <a:endParaRPr lang="en-US" sz="2800" dirty="0">
              <a:effectLst/>
              <a:latin typeface="Helvetica" pitchFamily="2" charset="0"/>
            </a:endParaRPr>
          </a:p>
          <a:p>
            <a:pPr algn="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Mark 2:23-28</a:t>
            </a:r>
          </a:p>
        </p:txBody>
      </p:sp>
    </p:spTree>
    <p:extLst>
      <p:ext uri="{BB962C8B-B14F-4D97-AF65-F5344CB8AC3E}">
        <p14:creationId xmlns:p14="http://schemas.microsoft.com/office/powerpoint/2010/main" val="190909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4832092"/>
          </a:xfrm>
          <a:prstGeom prst="rect">
            <a:avLst/>
          </a:prstGeom>
          <a:noFill/>
        </p:spPr>
        <p:txBody>
          <a:bodyPr wrap="square" rtlCol="0">
            <a:spAutoFit/>
          </a:bodyPr>
          <a:lstStyle/>
          <a:p>
            <a:r>
              <a:rPr lang="en-US" sz="2800" baseline="30000" dirty="0"/>
              <a:t>31</a:t>
            </a:r>
            <a:r>
              <a:rPr lang="en-US" sz="2800" dirty="0"/>
              <a:t>And God saw everything that he had made, and behold, it was very good. And there was evening and there was morning, the sixth day.</a:t>
            </a:r>
          </a:p>
          <a:p>
            <a:r>
              <a:rPr lang="en-US" sz="2800" dirty="0"/>
              <a:t>2 </a:t>
            </a:r>
            <a:r>
              <a:rPr lang="en-US" sz="2800" baseline="30000" dirty="0"/>
              <a:t>1</a:t>
            </a:r>
            <a:r>
              <a:rPr lang="en-US" sz="2800" dirty="0"/>
              <a:t>Thus the heavens and the earth were finished, and all the host of them. </a:t>
            </a:r>
            <a:r>
              <a:rPr lang="en-US" sz="2800" baseline="30000" dirty="0"/>
              <a:t>2 </a:t>
            </a:r>
            <a:r>
              <a:rPr lang="en-US" sz="2800" dirty="0"/>
              <a:t>And on the seventh day God finished his work that he had done, and he rested on the seventh day from all his work that he had done. </a:t>
            </a:r>
            <a:r>
              <a:rPr lang="en-US" sz="2800" baseline="30000" dirty="0"/>
              <a:t>3 </a:t>
            </a:r>
            <a:r>
              <a:rPr lang="en-US" sz="2800" dirty="0"/>
              <a:t>So God blessed the seventh day and made it holy, because on it God rested from all his work that he had done in creation. </a:t>
            </a:r>
            <a:endParaRPr lang="en-US" sz="2800" dirty="0">
              <a:solidFill>
                <a:schemeClr val="tx1">
                  <a:lumMod val="85000"/>
                  <a:lumOff val="15000"/>
                </a:schemeClr>
              </a:solidFill>
              <a:latin typeface="Helvetica" pitchFamily="2" charset="0"/>
            </a:endParaRPr>
          </a:p>
          <a:p>
            <a:pPr algn="r"/>
            <a:r>
              <a:rPr lang="en-US" sz="2800" dirty="0">
                <a:solidFill>
                  <a:schemeClr val="tx1">
                    <a:lumMod val="85000"/>
                    <a:lumOff val="15000"/>
                  </a:schemeClr>
                </a:solidFill>
                <a:latin typeface="Helvetica" pitchFamily="2" charset="0"/>
              </a:rPr>
              <a:t>Genesis 1:31-2:3</a:t>
            </a:r>
          </a:p>
        </p:txBody>
      </p:sp>
    </p:spTree>
    <p:extLst>
      <p:ext uri="{BB962C8B-B14F-4D97-AF65-F5344CB8AC3E}">
        <p14:creationId xmlns:p14="http://schemas.microsoft.com/office/powerpoint/2010/main" val="216683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2677656"/>
          </a:xfrm>
          <a:prstGeom prst="rect">
            <a:avLst/>
          </a:prstGeom>
          <a:noFill/>
        </p:spPr>
        <p:txBody>
          <a:bodyPr wrap="square" rtlCol="0">
            <a:spAutoFit/>
          </a:bodyPr>
          <a:lstStyle/>
          <a:p>
            <a:r>
              <a:rPr lang="en-US" sz="2800" u="sng" dirty="0">
                <a:solidFill>
                  <a:schemeClr val="tx1">
                    <a:lumMod val="85000"/>
                    <a:lumOff val="15000"/>
                  </a:schemeClr>
                </a:solidFill>
                <a:latin typeface="Helvetica" pitchFamily="2" charset="0"/>
              </a:rPr>
              <a:t>Sabbath</a:t>
            </a:r>
            <a:r>
              <a:rPr lang="en-US" sz="2800" dirty="0">
                <a:solidFill>
                  <a:schemeClr val="tx1">
                    <a:lumMod val="85000"/>
                    <a:lumOff val="15000"/>
                  </a:schemeClr>
                </a:solidFill>
                <a:latin typeface="Helvetica" pitchFamily="2" charset="0"/>
              </a:rPr>
              <a:t>:</a:t>
            </a:r>
          </a:p>
          <a:p>
            <a:endParaRPr lang="en-US" sz="2800" dirty="0">
              <a:solidFill>
                <a:schemeClr val="tx1">
                  <a:lumMod val="85000"/>
                  <a:lumOff val="15000"/>
                </a:schemeClr>
              </a:solidFill>
              <a:latin typeface="Helvetica" pitchFamily="2" charset="0"/>
            </a:endParaRPr>
          </a:p>
          <a:p>
            <a:pPr marL="514350" indent="-514350">
              <a:buFontTx/>
              <a:buAutoNum type="arabicPeriod"/>
            </a:pPr>
            <a:r>
              <a:rPr lang="en-US" sz="2800" dirty="0">
                <a:solidFill>
                  <a:schemeClr val="tx1">
                    <a:lumMod val="85000"/>
                    <a:lumOff val="15000"/>
                  </a:schemeClr>
                </a:solidFill>
                <a:latin typeface="Helvetica" pitchFamily="2" charset="0"/>
              </a:rPr>
              <a:t>The Sabbath is written into the rhythm of creation.</a:t>
            </a:r>
          </a:p>
          <a:p>
            <a:pPr marL="514350" indent="-514350">
              <a:buFontTx/>
              <a:buAutoNum type="arabicPeriod"/>
            </a:pPr>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81682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3539430"/>
          </a:xfrm>
          <a:prstGeom prst="rect">
            <a:avLst/>
          </a:prstGeom>
          <a:noFill/>
        </p:spPr>
        <p:txBody>
          <a:bodyPr wrap="square" rtlCol="0">
            <a:spAutoFit/>
          </a:bodyPr>
          <a:lstStyle/>
          <a:p>
            <a:r>
              <a:rPr lang="en-US" sz="2800" u="sng" dirty="0">
                <a:solidFill>
                  <a:schemeClr val="tx1">
                    <a:lumMod val="85000"/>
                    <a:lumOff val="15000"/>
                  </a:schemeClr>
                </a:solidFill>
                <a:latin typeface="Helvetica" pitchFamily="2" charset="0"/>
              </a:rPr>
              <a:t>Sabbath</a:t>
            </a:r>
            <a:r>
              <a:rPr lang="en-US" sz="2800" dirty="0">
                <a:solidFill>
                  <a:schemeClr val="tx1">
                    <a:lumMod val="85000"/>
                    <a:lumOff val="15000"/>
                  </a:schemeClr>
                </a:solidFill>
                <a:latin typeface="Helvetica" pitchFamily="2" charset="0"/>
              </a:rPr>
              <a:t>:</a:t>
            </a:r>
          </a:p>
          <a:p>
            <a:endParaRPr lang="en-US" sz="2800" dirty="0">
              <a:solidFill>
                <a:schemeClr val="tx1">
                  <a:lumMod val="85000"/>
                  <a:lumOff val="15000"/>
                </a:schemeClr>
              </a:solidFill>
              <a:latin typeface="Helvetica" pitchFamily="2" charset="0"/>
            </a:endParaRPr>
          </a:p>
          <a:p>
            <a:pPr marL="514350" indent="-514350">
              <a:buAutoNum type="arabicPeriod"/>
            </a:pPr>
            <a:r>
              <a:rPr lang="en-US" sz="2800" dirty="0">
                <a:solidFill>
                  <a:schemeClr val="tx1">
                    <a:lumMod val="85000"/>
                    <a:lumOff val="15000"/>
                  </a:schemeClr>
                </a:solidFill>
                <a:latin typeface="Helvetica" pitchFamily="2" charset="0"/>
              </a:rPr>
              <a:t>The Sabbath is written into the rhythm of creation.</a:t>
            </a:r>
          </a:p>
          <a:p>
            <a:pPr marL="514350" indent="-514350">
              <a:buAutoNum type="arabicPeriod"/>
            </a:pPr>
            <a:r>
              <a:rPr lang="en-US" sz="2800" dirty="0">
                <a:solidFill>
                  <a:schemeClr val="tx1">
                    <a:lumMod val="85000"/>
                    <a:lumOff val="15000"/>
                  </a:schemeClr>
                </a:solidFill>
                <a:latin typeface="Helvetica" pitchFamily="2" charset="0"/>
              </a:rPr>
              <a:t>The Sabbath is not the same as a day off.</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256344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3970318"/>
          </a:xfrm>
          <a:prstGeom prst="rect">
            <a:avLst/>
          </a:prstGeom>
          <a:noFill/>
        </p:spPr>
        <p:txBody>
          <a:bodyPr wrap="square" rtlCol="0">
            <a:spAutoFit/>
          </a:bodyPr>
          <a:lstStyle/>
          <a:p>
            <a:r>
              <a:rPr lang="en-US" sz="3000" u="sng" cap="small" dirty="0">
                <a:solidFill>
                  <a:schemeClr val="tx1">
                    <a:lumMod val="85000"/>
                    <a:lumOff val="15000"/>
                  </a:schemeClr>
                </a:solidFill>
                <a:latin typeface="Helvetica" pitchFamily="2" charset="0"/>
              </a:rPr>
              <a:t>Sabbath</a:t>
            </a:r>
            <a:r>
              <a:rPr lang="en-US" sz="2800" dirty="0">
                <a:solidFill>
                  <a:schemeClr val="tx1">
                    <a:lumMod val="85000"/>
                    <a:lumOff val="15000"/>
                  </a:schemeClr>
                </a:solidFill>
                <a:latin typeface="Helvetica" pitchFamily="2" charset="0"/>
              </a:rPr>
              <a:t>:</a:t>
            </a:r>
          </a:p>
          <a:p>
            <a:endParaRPr lang="en-US" sz="2800" dirty="0">
              <a:solidFill>
                <a:schemeClr val="tx1">
                  <a:lumMod val="85000"/>
                  <a:lumOff val="15000"/>
                </a:schemeClr>
              </a:solidFill>
              <a:latin typeface="Helvetica" pitchFamily="2" charset="0"/>
            </a:endParaRPr>
          </a:p>
          <a:p>
            <a:pPr marL="514350" indent="-514350">
              <a:buAutoNum type="arabicPeriod"/>
            </a:pPr>
            <a:r>
              <a:rPr lang="en-US" sz="2800" dirty="0">
                <a:solidFill>
                  <a:schemeClr val="tx1">
                    <a:lumMod val="85000"/>
                    <a:lumOff val="15000"/>
                  </a:schemeClr>
                </a:solidFill>
                <a:latin typeface="Helvetica" pitchFamily="2" charset="0"/>
              </a:rPr>
              <a:t>The Sabbath is written into the rhythm of creation.</a:t>
            </a:r>
          </a:p>
          <a:p>
            <a:pPr marL="514350" indent="-514350">
              <a:buAutoNum type="arabicPeriod"/>
            </a:pPr>
            <a:r>
              <a:rPr lang="en-US" sz="2800" dirty="0">
                <a:solidFill>
                  <a:schemeClr val="tx1">
                    <a:lumMod val="85000"/>
                    <a:lumOff val="15000"/>
                  </a:schemeClr>
                </a:solidFill>
                <a:latin typeface="Helvetica" pitchFamily="2" charset="0"/>
              </a:rPr>
              <a:t>The Sabbath is not the same as a day off.</a:t>
            </a:r>
          </a:p>
          <a:p>
            <a:pPr marL="514350" indent="-514350">
              <a:buAutoNum type="arabicPeriod"/>
            </a:pPr>
            <a:r>
              <a:rPr lang="en-US" sz="2800" dirty="0">
                <a:solidFill>
                  <a:schemeClr val="tx1">
                    <a:lumMod val="85000"/>
                    <a:lumOff val="15000"/>
                  </a:schemeClr>
                </a:solidFill>
                <a:latin typeface="Helvetica" pitchFamily="2" charset="0"/>
              </a:rPr>
              <a:t>The Sabbath is not a command.</a:t>
            </a:r>
          </a:p>
          <a:p>
            <a:pPr marL="514350" indent="-514350">
              <a:buAutoNum type="arabicPeriod"/>
            </a:pPr>
            <a:endParaRPr lang="en-US" sz="2800" dirty="0">
              <a:solidFill>
                <a:schemeClr val="tx1">
                  <a:lumMod val="85000"/>
                  <a:lumOff val="15000"/>
                </a:schemeClr>
              </a:solidFill>
              <a:latin typeface="Helvetica" pitchFamily="2" charset="0"/>
            </a:endParaRPr>
          </a:p>
          <a:p>
            <a:endParaRPr lang="en-US" sz="2800" dirty="0">
              <a:solidFill>
                <a:schemeClr val="tx1">
                  <a:lumMod val="85000"/>
                  <a:lumOff val="15000"/>
                </a:schemeClr>
              </a:solidFill>
              <a:latin typeface="Helvetica" pitchFamily="2" charset="0"/>
            </a:endParaRPr>
          </a:p>
          <a:p>
            <a:pPr algn="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317385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508000" y="325359"/>
            <a:ext cx="8128000" cy="4832092"/>
          </a:xfrm>
          <a:prstGeom prst="rect">
            <a:avLst/>
          </a:prstGeom>
          <a:noFill/>
        </p:spPr>
        <p:txBody>
          <a:bodyPr wrap="square" rtlCol="0">
            <a:spAutoFit/>
          </a:bodyPr>
          <a:lstStyle/>
          <a:p>
            <a:r>
              <a:rPr lang="en-US" sz="2800" dirty="0"/>
              <a:t>“Remember the Sabbath day, to keep it holy. </a:t>
            </a:r>
            <a:r>
              <a:rPr lang="en-US" sz="2800" baseline="30000" dirty="0"/>
              <a:t>9 </a:t>
            </a:r>
            <a:r>
              <a:rPr lang="en-US" sz="2800" dirty="0"/>
              <a:t>Six days you shall labor, and do all your work,</a:t>
            </a:r>
            <a:r>
              <a:rPr lang="en-US" sz="2800" baseline="30000" dirty="0"/>
              <a:t>10 </a:t>
            </a:r>
            <a:r>
              <a:rPr lang="en-US" sz="2800" dirty="0"/>
              <a:t>but the seventh day is a Sabbath to the </a:t>
            </a:r>
            <a:r>
              <a:rPr lang="en-US" sz="2800" cap="small" dirty="0"/>
              <a:t>Lord</a:t>
            </a:r>
            <a:r>
              <a:rPr lang="en-US" sz="2800" dirty="0"/>
              <a:t> your God. On it you shall not do any work, you, or your son, or your daughter, your male servant, or your female servant, or your livestock, or the sojourner who is within your gates. </a:t>
            </a:r>
            <a:r>
              <a:rPr lang="en-US" sz="2800" baseline="30000" dirty="0"/>
              <a:t>11 </a:t>
            </a:r>
            <a:r>
              <a:rPr lang="en-US" sz="2800" dirty="0"/>
              <a:t>For in six days the </a:t>
            </a:r>
            <a:r>
              <a:rPr lang="en-US" sz="2800" cap="small" dirty="0"/>
              <a:t>Lord</a:t>
            </a:r>
            <a:r>
              <a:rPr lang="en-US" sz="2800" dirty="0"/>
              <a:t> made heaven and earth, the sea, and all that is in them, and rested on the seventh day. Therefore the </a:t>
            </a:r>
            <a:r>
              <a:rPr lang="en-US" sz="2800" cap="small" dirty="0"/>
              <a:t>Lord </a:t>
            </a:r>
            <a:r>
              <a:rPr lang="en-US" sz="2800" dirty="0"/>
              <a:t>blessed the Sabbath day and made it holy.</a:t>
            </a:r>
            <a:r>
              <a:rPr lang="en-US" sz="2800" dirty="0">
                <a:effectLst/>
              </a:rPr>
              <a:t> </a:t>
            </a:r>
          </a:p>
          <a:p>
            <a:pPr algn="r"/>
            <a:r>
              <a:rPr lang="en-US" sz="2400" dirty="0">
                <a:solidFill>
                  <a:schemeClr val="tx1">
                    <a:lumMod val="85000"/>
                    <a:lumOff val="15000"/>
                  </a:schemeClr>
                </a:solidFill>
                <a:latin typeface="Helvetica" pitchFamily="2" charset="0"/>
              </a:rPr>
              <a:t>Exodus 20:8-11</a:t>
            </a:r>
          </a:p>
        </p:txBody>
      </p:sp>
    </p:spTree>
    <p:extLst>
      <p:ext uri="{BB962C8B-B14F-4D97-AF65-F5344CB8AC3E}">
        <p14:creationId xmlns:p14="http://schemas.microsoft.com/office/powerpoint/2010/main" val="467446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1326</Words>
  <Application>Microsoft Macintosh PowerPoint</Application>
  <PresentationFormat>On-screen Show (4:3)</PresentationFormat>
  <Paragraphs>155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Corsiva Hebrew</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7</cp:revision>
  <dcterms:created xsi:type="dcterms:W3CDTF">2019-02-16T22:27:44Z</dcterms:created>
  <dcterms:modified xsi:type="dcterms:W3CDTF">2019-02-17T01:00:28Z</dcterms:modified>
</cp:coreProperties>
</file>