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0"/>
    <p:restoredTop sz="94705"/>
  </p:normalViewPr>
  <p:slideViewPr>
    <p:cSldViewPr snapToGrid="0" snapToObjects="1">
      <p:cViewPr>
        <p:scale>
          <a:sx n="93" d="100"/>
          <a:sy n="93" d="100"/>
        </p:scale>
        <p:origin x="-7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17B23E-E910-1C45-B82C-1FFDB80468C5}"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B8EC9-867F-2E47-8D79-BDDB50F2F737}" type="slidenum">
              <a:rPr lang="en-US" smtClean="0"/>
              <a:t>‹#›</a:t>
            </a:fld>
            <a:endParaRPr lang="en-US"/>
          </a:p>
        </p:txBody>
      </p:sp>
    </p:spTree>
    <p:extLst>
      <p:ext uri="{BB962C8B-B14F-4D97-AF65-F5344CB8AC3E}">
        <p14:creationId xmlns:p14="http://schemas.microsoft.com/office/powerpoint/2010/main" val="144697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7B23E-E910-1C45-B82C-1FFDB80468C5}"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B8EC9-867F-2E47-8D79-BDDB50F2F737}" type="slidenum">
              <a:rPr lang="en-US" smtClean="0"/>
              <a:t>‹#›</a:t>
            </a:fld>
            <a:endParaRPr lang="en-US"/>
          </a:p>
        </p:txBody>
      </p:sp>
    </p:spTree>
    <p:extLst>
      <p:ext uri="{BB962C8B-B14F-4D97-AF65-F5344CB8AC3E}">
        <p14:creationId xmlns:p14="http://schemas.microsoft.com/office/powerpoint/2010/main" val="345783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7B23E-E910-1C45-B82C-1FFDB80468C5}"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B8EC9-867F-2E47-8D79-BDDB50F2F737}" type="slidenum">
              <a:rPr lang="en-US" smtClean="0"/>
              <a:t>‹#›</a:t>
            </a:fld>
            <a:endParaRPr lang="en-US"/>
          </a:p>
        </p:txBody>
      </p:sp>
    </p:spTree>
    <p:extLst>
      <p:ext uri="{BB962C8B-B14F-4D97-AF65-F5344CB8AC3E}">
        <p14:creationId xmlns:p14="http://schemas.microsoft.com/office/powerpoint/2010/main" val="247793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7B23E-E910-1C45-B82C-1FFDB80468C5}"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B8EC9-867F-2E47-8D79-BDDB50F2F737}" type="slidenum">
              <a:rPr lang="en-US" smtClean="0"/>
              <a:t>‹#›</a:t>
            </a:fld>
            <a:endParaRPr lang="en-US"/>
          </a:p>
        </p:txBody>
      </p:sp>
    </p:spTree>
    <p:extLst>
      <p:ext uri="{BB962C8B-B14F-4D97-AF65-F5344CB8AC3E}">
        <p14:creationId xmlns:p14="http://schemas.microsoft.com/office/powerpoint/2010/main" val="187575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7B23E-E910-1C45-B82C-1FFDB80468C5}" type="datetimeFigureOut">
              <a:rPr lang="en-US" smtClean="0"/>
              <a:t>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B8EC9-867F-2E47-8D79-BDDB50F2F737}" type="slidenum">
              <a:rPr lang="en-US" smtClean="0"/>
              <a:t>‹#›</a:t>
            </a:fld>
            <a:endParaRPr lang="en-US"/>
          </a:p>
        </p:txBody>
      </p:sp>
    </p:spTree>
    <p:extLst>
      <p:ext uri="{BB962C8B-B14F-4D97-AF65-F5344CB8AC3E}">
        <p14:creationId xmlns:p14="http://schemas.microsoft.com/office/powerpoint/2010/main" val="319823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17B23E-E910-1C45-B82C-1FFDB80468C5}" type="datetimeFigureOut">
              <a:rPr lang="en-US" smtClean="0"/>
              <a:t>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B8EC9-867F-2E47-8D79-BDDB50F2F737}" type="slidenum">
              <a:rPr lang="en-US" smtClean="0"/>
              <a:t>‹#›</a:t>
            </a:fld>
            <a:endParaRPr lang="en-US"/>
          </a:p>
        </p:txBody>
      </p:sp>
    </p:spTree>
    <p:extLst>
      <p:ext uri="{BB962C8B-B14F-4D97-AF65-F5344CB8AC3E}">
        <p14:creationId xmlns:p14="http://schemas.microsoft.com/office/powerpoint/2010/main" val="307239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17B23E-E910-1C45-B82C-1FFDB80468C5}" type="datetimeFigureOut">
              <a:rPr lang="en-US" smtClean="0"/>
              <a:t>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B8EC9-867F-2E47-8D79-BDDB50F2F737}" type="slidenum">
              <a:rPr lang="en-US" smtClean="0"/>
              <a:t>‹#›</a:t>
            </a:fld>
            <a:endParaRPr lang="en-US"/>
          </a:p>
        </p:txBody>
      </p:sp>
    </p:spTree>
    <p:extLst>
      <p:ext uri="{BB962C8B-B14F-4D97-AF65-F5344CB8AC3E}">
        <p14:creationId xmlns:p14="http://schemas.microsoft.com/office/powerpoint/2010/main" val="225540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17B23E-E910-1C45-B82C-1FFDB80468C5}" type="datetimeFigureOut">
              <a:rPr lang="en-US" smtClean="0"/>
              <a:t>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B8EC9-867F-2E47-8D79-BDDB50F2F737}" type="slidenum">
              <a:rPr lang="en-US" smtClean="0"/>
              <a:t>‹#›</a:t>
            </a:fld>
            <a:endParaRPr lang="en-US"/>
          </a:p>
        </p:txBody>
      </p:sp>
    </p:spTree>
    <p:extLst>
      <p:ext uri="{BB962C8B-B14F-4D97-AF65-F5344CB8AC3E}">
        <p14:creationId xmlns:p14="http://schemas.microsoft.com/office/powerpoint/2010/main" val="317354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7B23E-E910-1C45-B82C-1FFDB80468C5}" type="datetimeFigureOut">
              <a:rPr lang="en-US" smtClean="0"/>
              <a:t>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B8EC9-867F-2E47-8D79-BDDB50F2F737}" type="slidenum">
              <a:rPr lang="en-US" smtClean="0"/>
              <a:t>‹#›</a:t>
            </a:fld>
            <a:endParaRPr lang="en-US"/>
          </a:p>
        </p:txBody>
      </p:sp>
    </p:spTree>
    <p:extLst>
      <p:ext uri="{BB962C8B-B14F-4D97-AF65-F5344CB8AC3E}">
        <p14:creationId xmlns:p14="http://schemas.microsoft.com/office/powerpoint/2010/main" val="189481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7B23E-E910-1C45-B82C-1FFDB80468C5}" type="datetimeFigureOut">
              <a:rPr lang="en-US" smtClean="0"/>
              <a:t>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B8EC9-867F-2E47-8D79-BDDB50F2F737}" type="slidenum">
              <a:rPr lang="en-US" smtClean="0"/>
              <a:t>‹#›</a:t>
            </a:fld>
            <a:endParaRPr lang="en-US"/>
          </a:p>
        </p:txBody>
      </p:sp>
    </p:spTree>
    <p:extLst>
      <p:ext uri="{BB962C8B-B14F-4D97-AF65-F5344CB8AC3E}">
        <p14:creationId xmlns:p14="http://schemas.microsoft.com/office/powerpoint/2010/main" val="306776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7B23E-E910-1C45-B82C-1FFDB80468C5}" type="datetimeFigureOut">
              <a:rPr lang="en-US" smtClean="0"/>
              <a:t>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B8EC9-867F-2E47-8D79-BDDB50F2F737}" type="slidenum">
              <a:rPr lang="en-US" smtClean="0"/>
              <a:t>‹#›</a:t>
            </a:fld>
            <a:endParaRPr lang="en-US"/>
          </a:p>
        </p:txBody>
      </p:sp>
    </p:spTree>
    <p:extLst>
      <p:ext uri="{BB962C8B-B14F-4D97-AF65-F5344CB8AC3E}">
        <p14:creationId xmlns:p14="http://schemas.microsoft.com/office/powerpoint/2010/main" val="251709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7B23E-E910-1C45-B82C-1FFDB80468C5}" type="datetimeFigureOut">
              <a:rPr lang="en-US" smtClean="0"/>
              <a:t>2/10/2019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B8EC9-867F-2E47-8D79-BDDB50F2F737}" type="slidenum">
              <a:rPr lang="en-US" smtClean="0"/>
              <a:t>‹#›</a:t>
            </a:fld>
            <a:endParaRPr lang="en-US"/>
          </a:p>
        </p:txBody>
      </p:sp>
    </p:spTree>
    <p:extLst>
      <p:ext uri="{BB962C8B-B14F-4D97-AF65-F5344CB8AC3E}">
        <p14:creationId xmlns:p14="http://schemas.microsoft.com/office/powerpoint/2010/main" val="3838474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D17FC44-DB0B-F94F-A46A-CFB75C0A4B5D}"/>
              </a:ext>
            </a:extLst>
          </p:cNvPr>
          <p:cNvPicPr>
            <a:picLocks noChangeAspect="1"/>
          </p:cNvPicPr>
          <p:nvPr/>
        </p:nvPicPr>
        <p:blipFill>
          <a:blip r:embed="rId2"/>
          <a:stretch>
            <a:fillRect/>
          </a:stretch>
        </p:blipFill>
        <p:spPr>
          <a:xfrm>
            <a:off x="5715" y="0"/>
            <a:ext cx="9132570" cy="6858000"/>
          </a:xfrm>
          <a:prstGeom prst="rect">
            <a:avLst/>
          </a:prstGeom>
        </p:spPr>
      </p:pic>
    </p:spTree>
    <p:extLst>
      <p:ext uri="{BB962C8B-B14F-4D97-AF65-F5344CB8AC3E}">
        <p14:creationId xmlns:p14="http://schemas.microsoft.com/office/powerpoint/2010/main" val="3264708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882" y="144303"/>
            <a:ext cx="8875218" cy="4401205"/>
          </a:xfrm>
          <a:prstGeom prst="rect">
            <a:avLst/>
          </a:prstGeom>
          <a:noFill/>
        </p:spPr>
        <p:txBody>
          <a:bodyPr wrap="square" rtlCol="0">
            <a:spAutoFit/>
          </a:bodyPr>
          <a:lstStyle/>
          <a:p>
            <a:r>
              <a:rPr lang="en-US" sz="2800" u="sng" dirty="0" smtClean="0">
                <a:latin typeface="Helvetica"/>
                <a:cs typeface="Helvetica"/>
              </a:rPr>
              <a:t>Mark 2:13-17</a:t>
            </a:r>
          </a:p>
          <a:p>
            <a:r>
              <a:rPr lang="en-US" sz="2800" i="1" dirty="0">
                <a:latin typeface="Helvetica"/>
                <a:cs typeface="Helvetica"/>
              </a:rPr>
              <a:t>	</a:t>
            </a:r>
            <a:r>
              <a:rPr lang="en-US" sz="2800" i="1" dirty="0" smtClean="0">
                <a:latin typeface="Helvetica"/>
                <a:cs typeface="Helvetica"/>
              </a:rPr>
              <a:t>Once again Jesus went out beside the lake.  A large crowd came to him, and he began to teach them.  As he walked along, he saw Levi son of </a:t>
            </a:r>
            <a:r>
              <a:rPr lang="en-US" sz="2800" i="1" dirty="0" err="1" smtClean="0">
                <a:latin typeface="Helvetica"/>
                <a:cs typeface="Helvetica"/>
              </a:rPr>
              <a:t>Alphaeus</a:t>
            </a:r>
            <a:r>
              <a:rPr lang="en-US" sz="2800" i="1" dirty="0" smtClean="0">
                <a:latin typeface="Helvetica"/>
                <a:cs typeface="Helvetica"/>
              </a:rPr>
              <a:t> sitting at the tax collector’s booth.  “Follow me,” Jesus told him, and Levi got up and followed him.</a:t>
            </a:r>
          </a:p>
          <a:p>
            <a:r>
              <a:rPr lang="en-US" sz="2800" i="1" dirty="0">
                <a:latin typeface="Helvetica"/>
                <a:cs typeface="Helvetica"/>
              </a:rPr>
              <a:t>	</a:t>
            </a:r>
            <a:r>
              <a:rPr lang="en-US" sz="2800" i="1" dirty="0" smtClean="0">
                <a:latin typeface="Helvetica"/>
                <a:cs typeface="Helvetica"/>
              </a:rPr>
              <a:t>While Jesus was having dinner at Levi’s house, many tax collectors and sinners were eating with him and his disciples, for there were many who followed him</a:t>
            </a:r>
            <a:r>
              <a:rPr lang="mr-IN" sz="2800" i="1" dirty="0" smtClean="0">
                <a:latin typeface="Helvetica"/>
                <a:cs typeface="Helvetica"/>
              </a:rPr>
              <a:t>…</a:t>
            </a:r>
            <a:endParaRPr lang="en-US" sz="2800" i="1" dirty="0">
              <a:latin typeface="Helvetica"/>
              <a:cs typeface="Helvetica"/>
            </a:endParaRPr>
          </a:p>
        </p:txBody>
      </p:sp>
    </p:spTree>
    <p:extLst>
      <p:ext uri="{BB962C8B-B14F-4D97-AF65-F5344CB8AC3E}">
        <p14:creationId xmlns:p14="http://schemas.microsoft.com/office/powerpoint/2010/main" val="1648626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882" y="144303"/>
            <a:ext cx="8875218" cy="3539431"/>
          </a:xfrm>
          <a:prstGeom prst="rect">
            <a:avLst/>
          </a:prstGeom>
          <a:noFill/>
        </p:spPr>
        <p:txBody>
          <a:bodyPr wrap="square" rtlCol="0">
            <a:spAutoFit/>
          </a:bodyPr>
          <a:lstStyle/>
          <a:p>
            <a:r>
              <a:rPr lang="en-US" sz="2800" u="sng" dirty="0" smtClean="0">
                <a:latin typeface="Helvetica"/>
                <a:cs typeface="Helvetica"/>
              </a:rPr>
              <a:t>Mark 2:13-17</a:t>
            </a:r>
          </a:p>
          <a:p>
            <a:r>
              <a:rPr lang="mr-IN" sz="2800" i="1" dirty="0" smtClean="0">
                <a:latin typeface="Helvetica"/>
                <a:cs typeface="Helvetica"/>
              </a:rPr>
              <a:t>…</a:t>
            </a:r>
            <a:r>
              <a:rPr lang="en-US" sz="2800" i="1" dirty="0" smtClean="0">
                <a:latin typeface="Helvetica"/>
                <a:cs typeface="Helvetica"/>
              </a:rPr>
              <a:t>When </a:t>
            </a:r>
            <a:r>
              <a:rPr lang="en-US" sz="2800" i="1" dirty="0">
                <a:latin typeface="Helvetica"/>
                <a:cs typeface="Helvetica"/>
              </a:rPr>
              <a:t>the teachers of the law who were Pharisees saw him eating with the sinners and tax collectors, they asked his disciples: “Why does he eat with tax collectors and sinners?” </a:t>
            </a:r>
          </a:p>
          <a:p>
            <a:r>
              <a:rPr lang="en-US" sz="2800" i="1" dirty="0" smtClean="0">
                <a:latin typeface="Helvetica"/>
                <a:cs typeface="Helvetica"/>
              </a:rPr>
              <a:t>	On hearing this, Jesus said to them, “It is not the healthy who need a doctor, but the sick.  I have not come to call the righteous, but sinners.”</a:t>
            </a:r>
            <a:endParaRPr lang="en-US" sz="2800" i="1" dirty="0">
              <a:latin typeface="Helvetica"/>
              <a:cs typeface="Helvetica"/>
            </a:endParaRPr>
          </a:p>
        </p:txBody>
      </p:sp>
    </p:spTree>
    <p:extLst>
      <p:ext uri="{BB962C8B-B14F-4D97-AF65-F5344CB8AC3E}">
        <p14:creationId xmlns:p14="http://schemas.microsoft.com/office/powerpoint/2010/main" val="1931626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882" y="144303"/>
            <a:ext cx="8875218" cy="4832093"/>
          </a:xfrm>
          <a:prstGeom prst="rect">
            <a:avLst/>
          </a:prstGeom>
          <a:noFill/>
        </p:spPr>
        <p:txBody>
          <a:bodyPr wrap="square" rtlCol="0">
            <a:spAutoFit/>
          </a:bodyPr>
          <a:lstStyle/>
          <a:p>
            <a:r>
              <a:rPr lang="en-US" sz="2800" u="sng" dirty="0" smtClean="0">
                <a:latin typeface="Helvetica"/>
                <a:cs typeface="Helvetica"/>
              </a:rPr>
              <a:t>Mark 1:35-39</a:t>
            </a:r>
          </a:p>
          <a:p>
            <a:r>
              <a:rPr lang="en-US" sz="2800" i="1" dirty="0">
                <a:latin typeface="Helvetica"/>
                <a:cs typeface="Helvetica"/>
              </a:rPr>
              <a:t>	</a:t>
            </a:r>
            <a:r>
              <a:rPr lang="en-US" sz="2800" i="1" dirty="0" smtClean="0">
                <a:latin typeface="Helvetica"/>
                <a:cs typeface="Helvetica"/>
              </a:rPr>
              <a:t>Very early in the morning, while it was still dark, Jesus got up, left the house and went off to a solitary place, where he prayed.  Simon and his companions </a:t>
            </a:r>
            <a:r>
              <a:rPr lang="en-US" sz="2800" i="1" u="sng" dirty="0" smtClean="0">
                <a:latin typeface="Helvetica"/>
                <a:cs typeface="Helvetica"/>
              </a:rPr>
              <a:t>went to look for him</a:t>
            </a:r>
            <a:r>
              <a:rPr lang="en-US" sz="2800" i="1" dirty="0" smtClean="0">
                <a:latin typeface="Helvetica"/>
                <a:cs typeface="Helvetica"/>
              </a:rPr>
              <a:t>, and when they found him, they exclaimed: “</a:t>
            </a:r>
            <a:r>
              <a:rPr lang="en-US" sz="2800" i="1" u="sng" dirty="0" smtClean="0">
                <a:latin typeface="Helvetica"/>
                <a:cs typeface="Helvetica"/>
              </a:rPr>
              <a:t>Everyone is looking for you</a:t>
            </a:r>
            <a:r>
              <a:rPr lang="en-US" sz="2800" i="1" dirty="0" smtClean="0">
                <a:latin typeface="Helvetica"/>
                <a:cs typeface="Helvetica"/>
              </a:rPr>
              <a:t>!”</a:t>
            </a:r>
          </a:p>
          <a:p>
            <a:r>
              <a:rPr lang="en-US" sz="2800" i="1" dirty="0">
                <a:latin typeface="Helvetica"/>
                <a:cs typeface="Helvetica"/>
              </a:rPr>
              <a:t>	</a:t>
            </a:r>
            <a:r>
              <a:rPr lang="en-US" sz="2800" i="1" dirty="0" smtClean="0">
                <a:latin typeface="Helvetica"/>
                <a:cs typeface="Helvetica"/>
              </a:rPr>
              <a:t>Jesus replied, “Let us go somewhere else—to the nearby villages—so I can preach there also.  That is why I have come.</a:t>
            </a:r>
          </a:p>
          <a:p>
            <a:r>
              <a:rPr lang="en-US" sz="2800" i="1" dirty="0">
                <a:latin typeface="Helvetica"/>
                <a:cs typeface="Helvetica"/>
              </a:rPr>
              <a:t>	</a:t>
            </a:r>
            <a:r>
              <a:rPr lang="en-US" sz="2800" i="1" dirty="0" smtClean="0">
                <a:latin typeface="Helvetica"/>
                <a:cs typeface="Helvetica"/>
              </a:rPr>
              <a:t>So he traveled throughout Galilee, preaching in their synagogues and driving out demons.</a:t>
            </a:r>
          </a:p>
        </p:txBody>
      </p:sp>
    </p:spTree>
    <p:extLst>
      <p:ext uri="{BB962C8B-B14F-4D97-AF65-F5344CB8AC3E}">
        <p14:creationId xmlns:p14="http://schemas.microsoft.com/office/powerpoint/2010/main" val="2857008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5401733" cy="5401733"/>
          </a:xfrm>
          <a:prstGeom prst="rect">
            <a:avLst/>
          </a:prstGeom>
        </p:spPr>
      </p:pic>
      <p:sp>
        <p:nvSpPr>
          <p:cNvPr id="10" name="TextBox 9"/>
          <p:cNvSpPr txBox="1"/>
          <p:nvPr/>
        </p:nvSpPr>
        <p:spPr>
          <a:xfrm>
            <a:off x="5401732" y="144303"/>
            <a:ext cx="3742268" cy="2677656"/>
          </a:xfrm>
          <a:prstGeom prst="rect">
            <a:avLst/>
          </a:prstGeom>
          <a:noFill/>
        </p:spPr>
        <p:txBody>
          <a:bodyPr wrap="square" rtlCol="0">
            <a:spAutoFit/>
          </a:bodyPr>
          <a:lstStyle/>
          <a:p>
            <a:r>
              <a:rPr lang="en-US" sz="2800" dirty="0" smtClean="0"/>
              <a:t>2. </a:t>
            </a:r>
            <a:r>
              <a:rPr lang="en-US" sz="2800" u="sng" dirty="0" smtClean="0"/>
              <a:t>Fan</a:t>
            </a:r>
          </a:p>
          <a:p>
            <a:r>
              <a:rPr lang="en-US" sz="2800" dirty="0" smtClean="0"/>
              <a:t>Anthem of the Heart is: “What Have You Done For Me Lately?”</a:t>
            </a:r>
          </a:p>
          <a:p>
            <a:r>
              <a:rPr lang="en-US" sz="2800" dirty="0" smtClean="0"/>
              <a:t>(1:21-28; 1:29-34; 1:40-45)</a:t>
            </a:r>
            <a:endParaRPr lang="en-US" sz="2800" dirty="0"/>
          </a:p>
        </p:txBody>
      </p:sp>
    </p:spTree>
    <p:extLst>
      <p:ext uri="{BB962C8B-B14F-4D97-AF65-F5344CB8AC3E}">
        <p14:creationId xmlns:p14="http://schemas.microsoft.com/office/powerpoint/2010/main" val="2346021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882" y="144303"/>
            <a:ext cx="8875218" cy="4832093"/>
          </a:xfrm>
          <a:prstGeom prst="rect">
            <a:avLst/>
          </a:prstGeom>
          <a:noFill/>
        </p:spPr>
        <p:txBody>
          <a:bodyPr wrap="square" rtlCol="0">
            <a:spAutoFit/>
          </a:bodyPr>
          <a:lstStyle/>
          <a:p>
            <a:r>
              <a:rPr lang="en-US" sz="2800" u="sng" dirty="0" smtClean="0">
                <a:latin typeface="Helvetica"/>
                <a:cs typeface="Helvetica"/>
              </a:rPr>
              <a:t>Mark 1:40-45</a:t>
            </a:r>
          </a:p>
          <a:p>
            <a:r>
              <a:rPr lang="en-US" sz="2800" i="1" dirty="0">
                <a:latin typeface="Helvetica"/>
                <a:cs typeface="Helvetica"/>
              </a:rPr>
              <a:t>	</a:t>
            </a:r>
            <a:r>
              <a:rPr lang="en-US" sz="2800" i="1" dirty="0" smtClean="0">
                <a:latin typeface="Helvetica"/>
                <a:cs typeface="Helvetica"/>
              </a:rPr>
              <a:t>A man with leprosy came to him and begged him on his knees, “If you are willing, you can make me clean.”</a:t>
            </a:r>
          </a:p>
          <a:p>
            <a:r>
              <a:rPr lang="en-US" sz="2800" i="1" dirty="0">
                <a:latin typeface="Helvetica"/>
                <a:cs typeface="Helvetica"/>
              </a:rPr>
              <a:t>	</a:t>
            </a:r>
            <a:r>
              <a:rPr lang="en-US" sz="2800" i="1" dirty="0" smtClean="0">
                <a:latin typeface="Helvetica"/>
                <a:cs typeface="Helvetica"/>
              </a:rPr>
              <a:t>Jesus was indignant.  He reached out his hand and touched the man.  “I am willing,” he said.  “Be clean!”  Immediately the leprosy left him and he was cleansed.  Jesus sent him away with a stern warning: “See that you don’t tell this to anyone</a:t>
            </a:r>
            <a:r>
              <a:rPr lang="mr-IN" sz="2800" i="1" dirty="0" smtClean="0">
                <a:latin typeface="Helvetica"/>
                <a:cs typeface="Helvetica"/>
              </a:rPr>
              <a:t>…</a:t>
            </a:r>
            <a:r>
              <a:rPr lang="en-US" sz="2800" i="1" dirty="0" smtClean="0">
                <a:latin typeface="Helvetica"/>
                <a:cs typeface="Helvetica"/>
              </a:rPr>
              <a:t>”</a:t>
            </a:r>
          </a:p>
          <a:p>
            <a:r>
              <a:rPr lang="en-US" sz="2800" i="1" dirty="0">
                <a:latin typeface="Helvetica"/>
                <a:cs typeface="Helvetica"/>
              </a:rPr>
              <a:t>	</a:t>
            </a:r>
            <a:r>
              <a:rPr lang="en-US" sz="2800" i="1" dirty="0" smtClean="0">
                <a:latin typeface="Helvetica"/>
                <a:cs typeface="Helvetica"/>
              </a:rPr>
              <a:t>Instead he went out and began to talk freely, spreading the news.</a:t>
            </a:r>
          </a:p>
        </p:txBody>
      </p:sp>
    </p:spTree>
    <p:extLst>
      <p:ext uri="{BB962C8B-B14F-4D97-AF65-F5344CB8AC3E}">
        <p14:creationId xmlns:p14="http://schemas.microsoft.com/office/powerpoint/2010/main" val="3184821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5401733" cy="5401733"/>
          </a:xfrm>
          <a:prstGeom prst="rect">
            <a:avLst/>
          </a:prstGeom>
        </p:spPr>
      </p:pic>
      <p:sp>
        <p:nvSpPr>
          <p:cNvPr id="10" name="TextBox 9"/>
          <p:cNvSpPr txBox="1"/>
          <p:nvPr/>
        </p:nvSpPr>
        <p:spPr>
          <a:xfrm>
            <a:off x="5401732" y="144303"/>
            <a:ext cx="3742268" cy="2677656"/>
          </a:xfrm>
          <a:prstGeom prst="rect">
            <a:avLst/>
          </a:prstGeom>
          <a:noFill/>
        </p:spPr>
        <p:txBody>
          <a:bodyPr wrap="square" rtlCol="0">
            <a:spAutoFit/>
          </a:bodyPr>
          <a:lstStyle/>
          <a:p>
            <a:r>
              <a:rPr lang="en-US" sz="2800" dirty="0" smtClean="0"/>
              <a:t>2. </a:t>
            </a:r>
            <a:r>
              <a:rPr lang="en-US" sz="2800" u="sng" dirty="0" smtClean="0"/>
              <a:t>Fighter</a:t>
            </a:r>
          </a:p>
          <a:p>
            <a:r>
              <a:rPr lang="en-US" sz="2800" dirty="0" smtClean="0"/>
              <a:t>Anthem of the Heart is: “I Fight Authority, Authority Always Wins”</a:t>
            </a:r>
          </a:p>
          <a:p>
            <a:r>
              <a:rPr lang="en-US" sz="2800" dirty="0" smtClean="0"/>
              <a:t>(1:22; 2:6-12; 2:15-17; 2:18-22; 2:23-27;3:1-6)</a:t>
            </a:r>
            <a:endParaRPr lang="en-US" sz="2800" dirty="0"/>
          </a:p>
        </p:txBody>
      </p:sp>
    </p:spTree>
    <p:extLst>
      <p:ext uri="{BB962C8B-B14F-4D97-AF65-F5344CB8AC3E}">
        <p14:creationId xmlns:p14="http://schemas.microsoft.com/office/powerpoint/2010/main" val="2300282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882" y="144303"/>
            <a:ext cx="8875218" cy="1815882"/>
          </a:xfrm>
          <a:prstGeom prst="rect">
            <a:avLst/>
          </a:prstGeom>
          <a:noFill/>
        </p:spPr>
        <p:txBody>
          <a:bodyPr wrap="square" rtlCol="0">
            <a:spAutoFit/>
          </a:bodyPr>
          <a:lstStyle/>
          <a:p>
            <a:r>
              <a:rPr lang="en-US" sz="2800" u="sng" dirty="0" smtClean="0">
                <a:latin typeface="Helvetica"/>
                <a:cs typeface="Helvetica"/>
              </a:rPr>
              <a:t>Mark 1:22</a:t>
            </a:r>
          </a:p>
          <a:p>
            <a:r>
              <a:rPr lang="en-US" sz="2800" i="1" dirty="0">
                <a:latin typeface="Helvetica"/>
                <a:cs typeface="Helvetica"/>
              </a:rPr>
              <a:t>	</a:t>
            </a:r>
            <a:r>
              <a:rPr lang="en-US" sz="2800" i="1" dirty="0" smtClean="0">
                <a:latin typeface="Helvetica"/>
                <a:cs typeface="Helvetica"/>
              </a:rPr>
              <a:t>The people were amazed at his teaching, because he taught them as one who had authority, </a:t>
            </a:r>
            <a:r>
              <a:rPr lang="en-US" sz="2800" i="1" u="sng" dirty="0" smtClean="0">
                <a:latin typeface="Helvetica"/>
                <a:cs typeface="Helvetica"/>
              </a:rPr>
              <a:t>not as the teachers of the law</a:t>
            </a:r>
            <a:r>
              <a:rPr lang="en-US" sz="2800" i="1" dirty="0" smtClean="0">
                <a:latin typeface="Helvetica"/>
                <a:cs typeface="Helvetica"/>
              </a:rPr>
              <a:t>.</a:t>
            </a:r>
          </a:p>
        </p:txBody>
      </p:sp>
    </p:spTree>
    <p:extLst>
      <p:ext uri="{BB962C8B-B14F-4D97-AF65-F5344CB8AC3E}">
        <p14:creationId xmlns:p14="http://schemas.microsoft.com/office/powerpoint/2010/main" val="2571866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882" y="144303"/>
            <a:ext cx="8875218" cy="4832093"/>
          </a:xfrm>
          <a:prstGeom prst="rect">
            <a:avLst/>
          </a:prstGeom>
          <a:noFill/>
        </p:spPr>
        <p:txBody>
          <a:bodyPr wrap="square" rtlCol="0">
            <a:spAutoFit/>
          </a:bodyPr>
          <a:lstStyle/>
          <a:p>
            <a:r>
              <a:rPr lang="en-US" sz="2800" u="sng" dirty="0" smtClean="0">
                <a:latin typeface="Helvetica"/>
                <a:cs typeface="Helvetica"/>
              </a:rPr>
              <a:t>Mark 2:6-7</a:t>
            </a:r>
          </a:p>
          <a:p>
            <a:r>
              <a:rPr lang="en-US" sz="2800" i="1" dirty="0">
                <a:latin typeface="Helvetica"/>
                <a:cs typeface="Helvetica"/>
              </a:rPr>
              <a:t>	</a:t>
            </a:r>
            <a:r>
              <a:rPr lang="en-US" sz="2800" i="1" dirty="0" smtClean="0">
                <a:latin typeface="Helvetica"/>
                <a:cs typeface="Helvetica"/>
              </a:rPr>
              <a:t>Now some teachers of the law were sitting there, </a:t>
            </a:r>
            <a:r>
              <a:rPr lang="en-US" sz="2800" i="1" u="sng" dirty="0" smtClean="0">
                <a:latin typeface="Helvetica"/>
                <a:cs typeface="Helvetica"/>
              </a:rPr>
              <a:t>thinking to themselves</a:t>
            </a:r>
            <a:r>
              <a:rPr lang="en-US" sz="2800" i="1" dirty="0" smtClean="0">
                <a:latin typeface="Helvetica"/>
                <a:cs typeface="Helvetica"/>
              </a:rPr>
              <a:t>, “Why does this fellow talk like that?  He’s blaspheming!  Who can forgive sins but God alone?</a:t>
            </a:r>
          </a:p>
          <a:p>
            <a:endParaRPr lang="en-US" sz="2800" i="1" dirty="0" smtClean="0">
              <a:latin typeface="Helvetica"/>
              <a:cs typeface="Helvetica"/>
            </a:endParaRPr>
          </a:p>
          <a:p>
            <a:r>
              <a:rPr lang="en-US" sz="2800" u="sng" dirty="0" smtClean="0">
                <a:latin typeface="Helvetica"/>
                <a:cs typeface="Helvetica"/>
              </a:rPr>
              <a:t>Mark 2:16</a:t>
            </a:r>
          </a:p>
          <a:p>
            <a:r>
              <a:rPr lang="en-US" sz="2800" i="1" dirty="0">
                <a:latin typeface="Helvetica"/>
                <a:cs typeface="Helvetica"/>
              </a:rPr>
              <a:t>	</a:t>
            </a:r>
            <a:r>
              <a:rPr lang="en-US" sz="2800" i="1" dirty="0" smtClean="0">
                <a:latin typeface="Helvetica"/>
                <a:cs typeface="Helvetica"/>
              </a:rPr>
              <a:t>When the teachers of the law who were Pharisees saw him eating with the sinners and tax collectors, </a:t>
            </a:r>
            <a:r>
              <a:rPr lang="en-US" sz="2800" i="1" u="sng" dirty="0" smtClean="0">
                <a:latin typeface="Helvetica"/>
                <a:cs typeface="Helvetica"/>
              </a:rPr>
              <a:t>they asked his disciples</a:t>
            </a:r>
            <a:r>
              <a:rPr lang="en-US" sz="2800" i="1" dirty="0" smtClean="0">
                <a:latin typeface="Helvetica"/>
                <a:cs typeface="Helvetica"/>
              </a:rPr>
              <a:t>: “Why does he eat with tax collectors and sinners?</a:t>
            </a:r>
            <a:r>
              <a:rPr lang="en-US" sz="2800" u="sng" dirty="0" smtClean="0">
                <a:latin typeface="Helvetica"/>
                <a:cs typeface="Helvetica"/>
              </a:rPr>
              <a:t> </a:t>
            </a:r>
          </a:p>
        </p:txBody>
      </p:sp>
    </p:spTree>
    <p:extLst>
      <p:ext uri="{BB962C8B-B14F-4D97-AF65-F5344CB8AC3E}">
        <p14:creationId xmlns:p14="http://schemas.microsoft.com/office/powerpoint/2010/main" val="3750318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882" y="144303"/>
            <a:ext cx="8875218" cy="2677656"/>
          </a:xfrm>
          <a:prstGeom prst="rect">
            <a:avLst/>
          </a:prstGeom>
          <a:noFill/>
        </p:spPr>
        <p:txBody>
          <a:bodyPr wrap="square" rtlCol="0">
            <a:spAutoFit/>
          </a:bodyPr>
          <a:lstStyle/>
          <a:p>
            <a:r>
              <a:rPr lang="en-US" sz="2800" u="sng" dirty="0" smtClean="0">
                <a:latin typeface="Helvetica"/>
                <a:cs typeface="Helvetica"/>
              </a:rPr>
              <a:t>Mark 2:24</a:t>
            </a:r>
          </a:p>
          <a:p>
            <a:r>
              <a:rPr lang="en-US" sz="2800" i="1" dirty="0">
                <a:latin typeface="Helvetica"/>
                <a:cs typeface="Helvetica"/>
              </a:rPr>
              <a:t>	</a:t>
            </a:r>
            <a:r>
              <a:rPr lang="en-US" sz="2800" i="1" dirty="0" smtClean="0">
                <a:latin typeface="Helvetica"/>
                <a:cs typeface="Helvetica"/>
              </a:rPr>
              <a:t>One Sabbath Jesus was going through the grain fields, and as his disciples walked along, they began to pick some heads of grain.  </a:t>
            </a:r>
            <a:r>
              <a:rPr lang="en-US" sz="2800" i="1" u="sng" dirty="0" smtClean="0">
                <a:latin typeface="Helvetica"/>
                <a:cs typeface="Helvetica"/>
              </a:rPr>
              <a:t>The Pharisees said to him</a:t>
            </a:r>
            <a:r>
              <a:rPr lang="en-US" sz="2800" i="1" dirty="0" smtClean="0">
                <a:latin typeface="Helvetica"/>
                <a:cs typeface="Helvetica"/>
              </a:rPr>
              <a:t>, “Look, why are they doing what is unlawful on the Sabbath?”</a:t>
            </a:r>
          </a:p>
        </p:txBody>
      </p:sp>
    </p:spTree>
    <p:extLst>
      <p:ext uri="{BB962C8B-B14F-4D97-AF65-F5344CB8AC3E}">
        <p14:creationId xmlns:p14="http://schemas.microsoft.com/office/powerpoint/2010/main" val="1676077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882" y="144303"/>
            <a:ext cx="8875218" cy="5262980"/>
          </a:xfrm>
          <a:prstGeom prst="rect">
            <a:avLst/>
          </a:prstGeom>
          <a:noFill/>
        </p:spPr>
        <p:txBody>
          <a:bodyPr wrap="square" rtlCol="0">
            <a:spAutoFit/>
          </a:bodyPr>
          <a:lstStyle/>
          <a:p>
            <a:r>
              <a:rPr lang="en-US" sz="2800" u="sng" dirty="0" smtClean="0">
                <a:latin typeface="Helvetica"/>
                <a:cs typeface="Helvetica"/>
              </a:rPr>
              <a:t>Mark 3:1-6</a:t>
            </a:r>
          </a:p>
          <a:p>
            <a:r>
              <a:rPr lang="en-US" sz="2800" i="1" dirty="0">
                <a:latin typeface="Helvetica"/>
                <a:cs typeface="Helvetica"/>
              </a:rPr>
              <a:t>	</a:t>
            </a:r>
            <a:r>
              <a:rPr lang="en-US" sz="2800" i="1" dirty="0" smtClean="0">
                <a:latin typeface="Helvetica"/>
                <a:cs typeface="Helvetica"/>
              </a:rPr>
              <a:t>Another time Jesus went into the synagogue, and a man with a shriveled hand was there.  </a:t>
            </a:r>
            <a:r>
              <a:rPr lang="en-US" sz="2800" i="1" u="sng" dirty="0" smtClean="0">
                <a:latin typeface="Helvetica"/>
                <a:cs typeface="Helvetica"/>
              </a:rPr>
              <a:t>Some of them were looking for a reason to accuse Jesus, so they watched him closely</a:t>
            </a:r>
            <a:r>
              <a:rPr lang="en-US" sz="2800" i="1" dirty="0" smtClean="0">
                <a:latin typeface="Helvetica"/>
                <a:cs typeface="Helvetica"/>
              </a:rPr>
              <a:t> to see if he would heal him on the Sabbath.  Jesus said to the man with the shriveled hand, “Stand up in front of everyone.”</a:t>
            </a:r>
          </a:p>
          <a:p>
            <a:r>
              <a:rPr lang="en-US" sz="2800" i="1" dirty="0">
                <a:latin typeface="Helvetica"/>
                <a:cs typeface="Helvetica"/>
              </a:rPr>
              <a:t>	</a:t>
            </a:r>
            <a:r>
              <a:rPr lang="en-US" sz="2800" i="1" dirty="0" smtClean="0">
                <a:latin typeface="Helvetica"/>
                <a:cs typeface="Helvetica"/>
              </a:rPr>
              <a:t>Then Jesus asked them, “Which is lawful on the Sabbath: to do good or to do evil, to save life or to kill?”  But they remained silent.</a:t>
            </a:r>
          </a:p>
          <a:p>
            <a:r>
              <a:rPr lang="en-US" sz="2800" i="1" dirty="0">
                <a:latin typeface="Helvetica"/>
                <a:cs typeface="Helvetica"/>
              </a:rPr>
              <a:t>	</a:t>
            </a:r>
            <a:r>
              <a:rPr lang="en-US" sz="2800" i="1" dirty="0" smtClean="0">
                <a:latin typeface="Helvetica"/>
                <a:cs typeface="Helvetica"/>
              </a:rPr>
              <a:t>He looked around at them in anger and, deeply distressed at their stubborn hearts, said to the man, </a:t>
            </a:r>
          </a:p>
        </p:txBody>
      </p:sp>
    </p:spTree>
    <p:extLst>
      <p:ext uri="{BB962C8B-B14F-4D97-AF65-F5344CB8AC3E}">
        <p14:creationId xmlns:p14="http://schemas.microsoft.com/office/powerpoint/2010/main" val="1777104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19EE04F2-AB49-6D42-87F4-EF9EA543F2F7}"/>
              </a:ext>
            </a:extLst>
          </p:cNvPr>
          <p:cNvSpPr/>
          <p:nvPr/>
        </p:nvSpPr>
        <p:spPr>
          <a:xfrm>
            <a:off x="1285830" y="826806"/>
            <a:ext cx="6572349" cy="313932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small" dirty="0" smtClean="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Followers, Fans, and </a:t>
            </a:r>
          </a:p>
          <a:p>
            <a:pPr algn="ctr"/>
            <a:r>
              <a:rPr lang="en-US" sz="4800" b="1" cap="small" dirty="0" smtClean="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Fighters   </a:t>
            </a:r>
            <a:endParaRPr lang="en-US" sz="6000" b="1" cap="small" spc="0"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endParaRPr>
          </a:p>
          <a:p>
            <a:pPr algn="ctr"/>
            <a:endParaRPr lang="en-US" sz="5400" b="1" cap="small"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endParaRPr>
          </a:p>
          <a:p>
            <a:pPr algn="ctr"/>
            <a:r>
              <a:rPr lang="en-US" sz="4800" b="1" cap="small" spc="0"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Mark 1:</a:t>
            </a:r>
            <a:r>
              <a:rPr lang="en-US" sz="4800" b="1" cap="small" spc="0" dirty="0" smtClean="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1</a:t>
            </a:r>
            <a:r>
              <a:rPr lang="en-US" sz="4800" b="1" cap="small" dirty="0" smtClean="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6-3:6</a:t>
            </a:r>
            <a:endParaRPr lang="en-US" sz="4800" b="1" cap="small" spc="0"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endParaRPr>
          </a:p>
        </p:txBody>
      </p:sp>
    </p:spTree>
    <p:extLst>
      <p:ext uri="{BB962C8B-B14F-4D97-AF65-F5344CB8AC3E}">
        <p14:creationId xmlns:p14="http://schemas.microsoft.com/office/powerpoint/2010/main" val="3119297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882" y="144303"/>
            <a:ext cx="8875218" cy="2246769"/>
          </a:xfrm>
          <a:prstGeom prst="rect">
            <a:avLst/>
          </a:prstGeom>
          <a:noFill/>
        </p:spPr>
        <p:txBody>
          <a:bodyPr wrap="square" rtlCol="0">
            <a:spAutoFit/>
          </a:bodyPr>
          <a:lstStyle/>
          <a:p>
            <a:r>
              <a:rPr lang="en-US" sz="2800" u="sng" dirty="0" smtClean="0">
                <a:latin typeface="Helvetica"/>
                <a:cs typeface="Helvetica"/>
              </a:rPr>
              <a:t>Mark 3:1-6</a:t>
            </a:r>
          </a:p>
          <a:p>
            <a:r>
              <a:rPr lang="mr-IN" sz="2800" i="1" dirty="0" smtClean="0">
                <a:latin typeface="Helvetica"/>
                <a:cs typeface="Helvetica"/>
              </a:rPr>
              <a:t>…</a:t>
            </a:r>
            <a:r>
              <a:rPr lang="en-US" sz="2800" i="1" dirty="0" smtClean="0">
                <a:latin typeface="Helvetica"/>
                <a:cs typeface="Helvetica"/>
              </a:rPr>
              <a:t>“Stretch out your hand.”  He stretched it out, and his hand was completely restored.  </a:t>
            </a:r>
            <a:r>
              <a:rPr lang="en-US" sz="2800" i="1" u="sng" dirty="0" smtClean="0">
                <a:latin typeface="Helvetica"/>
                <a:cs typeface="Helvetica"/>
              </a:rPr>
              <a:t>Then the Pharisees went out and began to plot with the </a:t>
            </a:r>
            <a:r>
              <a:rPr lang="en-US" sz="2800" i="1" u="sng" dirty="0" err="1" smtClean="0">
                <a:latin typeface="Helvetica"/>
                <a:cs typeface="Helvetica"/>
              </a:rPr>
              <a:t>Herodians</a:t>
            </a:r>
            <a:r>
              <a:rPr lang="en-US" sz="2800" i="1" u="sng" dirty="0" smtClean="0">
                <a:latin typeface="Helvetica"/>
                <a:cs typeface="Helvetica"/>
              </a:rPr>
              <a:t> how they might kill Jesus.</a:t>
            </a:r>
          </a:p>
        </p:txBody>
      </p:sp>
    </p:spTree>
    <p:extLst>
      <p:ext uri="{BB962C8B-B14F-4D97-AF65-F5344CB8AC3E}">
        <p14:creationId xmlns:p14="http://schemas.microsoft.com/office/powerpoint/2010/main" val="1092824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882" y="144303"/>
            <a:ext cx="8875218" cy="4401205"/>
          </a:xfrm>
          <a:prstGeom prst="rect">
            <a:avLst/>
          </a:prstGeom>
          <a:noFill/>
        </p:spPr>
        <p:txBody>
          <a:bodyPr wrap="square" rtlCol="0">
            <a:spAutoFit/>
          </a:bodyPr>
          <a:lstStyle/>
          <a:p>
            <a:r>
              <a:rPr lang="en-US" sz="2800" u="sng" dirty="0" smtClean="0">
                <a:latin typeface="Helvetica"/>
                <a:cs typeface="Helvetica"/>
              </a:rPr>
              <a:t>What is the anthem of your heart?</a:t>
            </a:r>
          </a:p>
          <a:p>
            <a:r>
              <a:rPr lang="en-US" sz="2800" dirty="0">
                <a:latin typeface="Helvetica"/>
                <a:cs typeface="Helvetica"/>
              </a:rPr>
              <a:t>	</a:t>
            </a:r>
            <a:endParaRPr lang="en-US" sz="2800" dirty="0" smtClean="0">
              <a:latin typeface="Helvetica"/>
              <a:cs typeface="Helvetica"/>
            </a:endParaRPr>
          </a:p>
          <a:p>
            <a:pPr marL="514350" indent="-514350">
              <a:buAutoNum type="arabicPeriod"/>
            </a:pPr>
            <a:r>
              <a:rPr lang="en-US" sz="2800" dirty="0" smtClean="0">
                <a:latin typeface="Helvetica"/>
                <a:cs typeface="Helvetica"/>
              </a:rPr>
              <a:t>“All of me loves all of you”?  Are you a follower who delights in the beauty of Christ’s authority?</a:t>
            </a:r>
          </a:p>
          <a:p>
            <a:pPr marL="514350" indent="-514350">
              <a:buAutoNum type="arabicPeriod"/>
            </a:pPr>
            <a:r>
              <a:rPr lang="en-US" sz="2800" dirty="0" smtClean="0">
                <a:latin typeface="Helvetica"/>
                <a:cs typeface="Helvetica"/>
              </a:rPr>
              <a:t>“What have you done for me lately?”  Are you a fan who pursues Christ for what he does for you, but rejects his authority?</a:t>
            </a:r>
          </a:p>
          <a:p>
            <a:pPr marL="514350" indent="-514350">
              <a:buAutoNum type="arabicPeriod"/>
            </a:pPr>
            <a:r>
              <a:rPr lang="en-US" sz="2800" dirty="0" smtClean="0">
                <a:latin typeface="Helvetica"/>
                <a:cs typeface="Helvetica"/>
              </a:rPr>
              <a:t>“I fight authority, authority always wins”?  Do you fight Jesus’ authority, viewing it as a threat to the authority over your own life?</a:t>
            </a:r>
          </a:p>
        </p:txBody>
      </p:sp>
    </p:spTree>
    <p:extLst>
      <p:ext uri="{BB962C8B-B14F-4D97-AF65-F5344CB8AC3E}">
        <p14:creationId xmlns:p14="http://schemas.microsoft.com/office/powerpoint/2010/main" val="795355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4700B72A-D953-8442-810F-0F2A92023323}"/>
              </a:ext>
            </a:extLst>
          </p:cNvPr>
          <p:cNvSpPr txBox="1"/>
          <p:nvPr/>
        </p:nvSpPr>
        <p:spPr>
          <a:xfrm>
            <a:off x="508000" y="579359"/>
            <a:ext cx="8128000" cy="954107"/>
          </a:xfrm>
          <a:prstGeom prst="rect">
            <a:avLst/>
          </a:prstGeom>
          <a:noFill/>
        </p:spPr>
        <p:txBody>
          <a:bodyPr wrap="square" rtlCol="0">
            <a:spAutoFit/>
          </a:bodyPr>
          <a:lstStyle/>
          <a:p>
            <a:pPr marL="514350" indent="-514350">
              <a:buAutoNum type="arabicPeriod"/>
            </a:pPr>
            <a:r>
              <a:rPr lang="en-US" sz="2800" dirty="0" smtClean="0">
                <a:solidFill>
                  <a:schemeClr val="tx1">
                    <a:lumMod val="85000"/>
                    <a:lumOff val="15000"/>
                  </a:schemeClr>
                </a:solidFill>
                <a:latin typeface="Helvetica" pitchFamily="2" charset="0"/>
              </a:rPr>
              <a:t>Authority over supernatural power</a:t>
            </a:r>
          </a:p>
          <a:p>
            <a:pPr lvl="1"/>
            <a:r>
              <a:rPr lang="en-US" sz="2800" dirty="0" smtClean="0">
                <a:solidFill>
                  <a:schemeClr val="tx1">
                    <a:lumMod val="85000"/>
                    <a:lumOff val="15000"/>
                  </a:schemeClr>
                </a:solidFill>
                <a:latin typeface="Helvetica" pitchFamily="2" charset="0"/>
              </a:rPr>
              <a:t>(Mark 1:23-26; 1:32-34)</a:t>
            </a: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171519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4700B72A-D953-8442-810F-0F2A92023323}"/>
              </a:ext>
            </a:extLst>
          </p:cNvPr>
          <p:cNvSpPr txBox="1"/>
          <p:nvPr/>
        </p:nvSpPr>
        <p:spPr>
          <a:xfrm>
            <a:off x="508000" y="579359"/>
            <a:ext cx="8128000" cy="1384995"/>
          </a:xfrm>
          <a:prstGeom prst="rect">
            <a:avLst/>
          </a:prstGeom>
          <a:noFill/>
        </p:spPr>
        <p:txBody>
          <a:bodyPr wrap="square" rtlCol="0">
            <a:spAutoFit/>
          </a:bodyPr>
          <a:lstStyle/>
          <a:p>
            <a:pPr marL="514350" indent="-514350">
              <a:buAutoNum type="arabicPeriod"/>
            </a:pPr>
            <a:r>
              <a:rPr lang="en-US" sz="2800" dirty="0" smtClean="0">
                <a:solidFill>
                  <a:schemeClr val="tx1">
                    <a:lumMod val="85000"/>
                    <a:lumOff val="15000"/>
                  </a:schemeClr>
                </a:solidFill>
                <a:latin typeface="Helvetica" pitchFamily="2" charset="0"/>
              </a:rPr>
              <a:t>Authority over supernatural power</a:t>
            </a:r>
          </a:p>
          <a:p>
            <a:pPr marL="514350" indent="-514350">
              <a:buAutoNum type="arabicPeriod"/>
            </a:pPr>
            <a:r>
              <a:rPr lang="en-US" sz="2800" dirty="0" smtClean="0">
                <a:solidFill>
                  <a:schemeClr val="tx1">
                    <a:lumMod val="85000"/>
                    <a:lumOff val="15000"/>
                  </a:schemeClr>
                </a:solidFill>
                <a:latin typeface="Helvetica" pitchFamily="2" charset="0"/>
              </a:rPr>
              <a:t>Authority over the physical realm</a:t>
            </a:r>
            <a:endParaRPr lang="en-US" sz="2800" dirty="0">
              <a:solidFill>
                <a:schemeClr val="tx1">
                  <a:lumMod val="85000"/>
                  <a:lumOff val="15000"/>
                </a:schemeClr>
              </a:solidFill>
              <a:latin typeface="Helvetica" pitchFamily="2" charset="0"/>
            </a:endParaRPr>
          </a:p>
          <a:p>
            <a:r>
              <a:rPr lang="en-US" sz="2800" dirty="0">
                <a:solidFill>
                  <a:schemeClr val="tx1">
                    <a:lumMod val="85000"/>
                    <a:lumOff val="15000"/>
                  </a:schemeClr>
                </a:solidFill>
                <a:latin typeface="Helvetica" pitchFamily="2" charset="0"/>
              </a:rPr>
              <a:t>	</a:t>
            </a:r>
            <a:r>
              <a:rPr lang="en-US" sz="2800" dirty="0" smtClean="0">
                <a:solidFill>
                  <a:schemeClr val="tx1">
                    <a:lumMod val="85000"/>
                    <a:lumOff val="15000"/>
                  </a:schemeClr>
                </a:solidFill>
                <a:latin typeface="Helvetica" pitchFamily="2" charset="0"/>
              </a:rPr>
              <a:t>(1:29-34; 1:40-42; 2:1-12)</a:t>
            </a:r>
          </a:p>
        </p:txBody>
      </p:sp>
    </p:spTree>
    <p:extLst>
      <p:ext uri="{BB962C8B-B14F-4D97-AF65-F5344CB8AC3E}">
        <p14:creationId xmlns:p14="http://schemas.microsoft.com/office/powerpoint/2010/main" val="1369082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4700B72A-D953-8442-810F-0F2A92023323}"/>
              </a:ext>
            </a:extLst>
          </p:cNvPr>
          <p:cNvSpPr txBox="1"/>
          <p:nvPr/>
        </p:nvSpPr>
        <p:spPr>
          <a:xfrm>
            <a:off x="508000" y="579359"/>
            <a:ext cx="8128000" cy="1815882"/>
          </a:xfrm>
          <a:prstGeom prst="rect">
            <a:avLst/>
          </a:prstGeom>
          <a:noFill/>
        </p:spPr>
        <p:txBody>
          <a:bodyPr wrap="square" rtlCol="0">
            <a:spAutoFit/>
          </a:bodyPr>
          <a:lstStyle/>
          <a:p>
            <a:pPr marL="514350" indent="-514350">
              <a:buAutoNum type="arabicPeriod"/>
            </a:pPr>
            <a:r>
              <a:rPr lang="en-US" sz="2800" dirty="0" smtClean="0">
                <a:solidFill>
                  <a:schemeClr val="tx1">
                    <a:lumMod val="85000"/>
                    <a:lumOff val="15000"/>
                  </a:schemeClr>
                </a:solidFill>
                <a:latin typeface="Helvetica" pitchFamily="2" charset="0"/>
              </a:rPr>
              <a:t>Authority over supernatural power</a:t>
            </a:r>
          </a:p>
          <a:p>
            <a:pPr marL="514350" indent="-514350">
              <a:buAutoNum type="arabicPeriod"/>
            </a:pPr>
            <a:r>
              <a:rPr lang="en-US" sz="2800" dirty="0" smtClean="0">
                <a:solidFill>
                  <a:schemeClr val="tx1">
                    <a:lumMod val="85000"/>
                    <a:lumOff val="15000"/>
                  </a:schemeClr>
                </a:solidFill>
                <a:latin typeface="Helvetica" pitchFamily="2" charset="0"/>
              </a:rPr>
              <a:t>Authority over the physical realm</a:t>
            </a:r>
            <a:endParaRPr lang="en-US" sz="2800" dirty="0">
              <a:solidFill>
                <a:schemeClr val="tx1">
                  <a:lumMod val="85000"/>
                  <a:lumOff val="15000"/>
                </a:schemeClr>
              </a:solidFill>
              <a:latin typeface="Helvetica" pitchFamily="2" charset="0"/>
            </a:endParaRPr>
          </a:p>
          <a:p>
            <a:pPr marL="514350" indent="-514350">
              <a:buAutoNum type="arabicPeriod"/>
            </a:pPr>
            <a:r>
              <a:rPr lang="en-US" sz="2800" dirty="0" smtClean="0">
                <a:solidFill>
                  <a:schemeClr val="tx1">
                    <a:lumMod val="85000"/>
                    <a:lumOff val="15000"/>
                  </a:schemeClr>
                </a:solidFill>
                <a:latin typeface="Helvetica" pitchFamily="2" charset="0"/>
              </a:rPr>
              <a:t>Authority to forgive sins</a:t>
            </a:r>
          </a:p>
          <a:p>
            <a:pPr lvl="1"/>
            <a:r>
              <a:rPr lang="en-US" sz="2800" dirty="0" smtClean="0">
                <a:solidFill>
                  <a:schemeClr val="tx1">
                    <a:lumMod val="85000"/>
                    <a:lumOff val="15000"/>
                  </a:schemeClr>
                </a:solidFill>
                <a:latin typeface="Helvetica" pitchFamily="2" charset="0"/>
              </a:rPr>
              <a:t>(2:1-12)</a:t>
            </a:r>
            <a:endParaRPr lang="en-US" sz="2800" dirty="0">
              <a:solidFill>
                <a:schemeClr val="tx1">
                  <a:lumMod val="85000"/>
                  <a:lumOff val="15000"/>
                </a:schemeClr>
              </a:solidFill>
              <a:latin typeface="Helvetica" pitchFamily="2" charset="0"/>
            </a:endParaRPr>
          </a:p>
        </p:txBody>
      </p:sp>
    </p:spTree>
    <p:extLst>
      <p:ext uri="{BB962C8B-B14F-4D97-AF65-F5344CB8AC3E}">
        <p14:creationId xmlns:p14="http://schemas.microsoft.com/office/powerpoint/2010/main" val="84977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4700B72A-D953-8442-810F-0F2A92023323}"/>
              </a:ext>
            </a:extLst>
          </p:cNvPr>
          <p:cNvSpPr txBox="1"/>
          <p:nvPr/>
        </p:nvSpPr>
        <p:spPr>
          <a:xfrm>
            <a:off x="508000" y="579359"/>
            <a:ext cx="8128000" cy="2246769"/>
          </a:xfrm>
          <a:prstGeom prst="rect">
            <a:avLst/>
          </a:prstGeom>
          <a:noFill/>
        </p:spPr>
        <p:txBody>
          <a:bodyPr wrap="square" rtlCol="0">
            <a:spAutoFit/>
          </a:bodyPr>
          <a:lstStyle/>
          <a:p>
            <a:pPr marL="514350" indent="-514350">
              <a:buAutoNum type="arabicPeriod"/>
            </a:pPr>
            <a:r>
              <a:rPr lang="en-US" sz="2800" dirty="0" smtClean="0">
                <a:solidFill>
                  <a:schemeClr val="tx1">
                    <a:lumMod val="85000"/>
                    <a:lumOff val="15000"/>
                  </a:schemeClr>
                </a:solidFill>
                <a:latin typeface="Helvetica" pitchFamily="2" charset="0"/>
              </a:rPr>
              <a:t>Authority over supernatural power</a:t>
            </a:r>
          </a:p>
          <a:p>
            <a:pPr marL="514350" indent="-514350">
              <a:buAutoNum type="arabicPeriod"/>
            </a:pPr>
            <a:r>
              <a:rPr lang="en-US" sz="2800" dirty="0" smtClean="0">
                <a:solidFill>
                  <a:schemeClr val="tx1">
                    <a:lumMod val="85000"/>
                    <a:lumOff val="15000"/>
                  </a:schemeClr>
                </a:solidFill>
                <a:latin typeface="Helvetica" pitchFamily="2" charset="0"/>
              </a:rPr>
              <a:t>Authority over the physical realm</a:t>
            </a:r>
            <a:endParaRPr lang="en-US" sz="2800" dirty="0">
              <a:solidFill>
                <a:schemeClr val="tx1">
                  <a:lumMod val="85000"/>
                  <a:lumOff val="15000"/>
                </a:schemeClr>
              </a:solidFill>
              <a:latin typeface="Helvetica" pitchFamily="2" charset="0"/>
            </a:endParaRPr>
          </a:p>
          <a:p>
            <a:pPr marL="514350" indent="-514350">
              <a:buAutoNum type="arabicPeriod"/>
            </a:pPr>
            <a:r>
              <a:rPr lang="en-US" sz="2800" dirty="0" smtClean="0">
                <a:solidFill>
                  <a:schemeClr val="tx1">
                    <a:lumMod val="85000"/>
                    <a:lumOff val="15000"/>
                  </a:schemeClr>
                </a:solidFill>
                <a:latin typeface="Helvetica" pitchFamily="2" charset="0"/>
              </a:rPr>
              <a:t>Authority to forgive sins</a:t>
            </a:r>
          </a:p>
          <a:p>
            <a:pPr marL="514350" indent="-514350">
              <a:buAutoNum type="arabicPeriod"/>
            </a:pPr>
            <a:r>
              <a:rPr lang="en-US" sz="2800" dirty="0" smtClean="0">
                <a:solidFill>
                  <a:schemeClr val="tx1">
                    <a:lumMod val="85000"/>
                    <a:lumOff val="15000"/>
                  </a:schemeClr>
                </a:solidFill>
                <a:latin typeface="Helvetica" pitchFamily="2" charset="0"/>
              </a:rPr>
              <a:t>Authority over followers</a:t>
            </a:r>
          </a:p>
          <a:p>
            <a:pPr lvl="1"/>
            <a:r>
              <a:rPr lang="en-US" sz="2800" dirty="0" smtClean="0">
                <a:solidFill>
                  <a:schemeClr val="tx1">
                    <a:lumMod val="85000"/>
                    <a:lumOff val="15000"/>
                  </a:schemeClr>
                </a:solidFill>
                <a:latin typeface="Helvetica" pitchFamily="2" charset="0"/>
              </a:rPr>
              <a:t>(1:16-20; 1:35-39; 2:13-14)</a:t>
            </a:r>
          </a:p>
        </p:txBody>
      </p:sp>
    </p:spTree>
    <p:extLst>
      <p:ext uri="{BB962C8B-B14F-4D97-AF65-F5344CB8AC3E}">
        <p14:creationId xmlns:p14="http://schemas.microsoft.com/office/powerpoint/2010/main" val="3656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4700B72A-D953-8442-810F-0F2A92023323}"/>
              </a:ext>
            </a:extLst>
          </p:cNvPr>
          <p:cNvSpPr txBox="1"/>
          <p:nvPr/>
        </p:nvSpPr>
        <p:spPr>
          <a:xfrm>
            <a:off x="508000" y="579359"/>
            <a:ext cx="8128000" cy="2677656"/>
          </a:xfrm>
          <a:prstGeom prst="rect">
            <a:avLst/>
          </a:prstGeom>
          <a:noFill/>
        </p:spPr>
        <p:txBody>
          <a:bodyPr wrap="square" rtlCol="0">
            <a:spAutoFit/>
          </a:bodyPr>
          <a:lstStyle/>
          <a:p>
            <a:pPr marL="514350" indent="-514350">
              <a:buAutoNum type="arabicPeriod"/>
            </a:pPr>
            <a:r>
              <a:rPr lang="en-US" sz="2800" dirty="0" smtClean="0">
                <a:solidFill>
                  <a:schemeClr val="tx1">
                    <a:lumMod val="85000"/>
                    <a:lumOff val="15000"/>
                  </a:schemeClr>
                </a:solidFill>
                <a:latin typeface="Helvetica" pitchFamily="2" charset="0"/>
              </a:rPr>
              <a:t>Authority over supernatural power</a:t>
            </a:r>
          </a:p>
          <a:p>
            <a:pPr marL="514350" indent="-514350">
              <a:buAutoNum type="arabicPeriod"/>
            </a:pPr>
            <a:r>
              <a:rPr lang="en-US" sz="2800" dirty="0" smtClean="0">
                <a:solidFill>
                  <a:schemeClr val="tx1">
                    <a:lumMod val="85000"/>
                    <a:lumOff val="15000"/>
                  </a:schemeClr>
                </a:solidFill>
                <a:latin typeface="Helvetica" pitchFamily="2" charset="0"/>
              </a:rPr>
              <a:t>Authority over the physical realm</a:t>
            </a:r>
            <a:endParaRPr lang="en-US" sz="2800" dirty="0">
              <a:solidFill>
                <a:schemeClr val="tx1">
                  <a:lumMod val="85000"/>
                  <a:lumOff val="15000"/>
                </a:schemeClr>
              </a:solidFill>
              <a:latin typeface="Helvetica" pitchFamily="2" charset="0"/>
            </a:endParaRPr>
          </a:p>
          <a:p>
            <a:pPr marL="514350" indent="-514350">
              <a:buAutoNum type="arabicPeriod"/>
            </a:pPr>
            <a:r>
              <a:rPr lang="en-US" sz="2800" dirty="0" smtClean="0">
                <a:solidFill>
                  <a:schemeClr val="tx1">
                    <a:lumMod val="85000"/>
                    <a:lumOff val="15000"/>
                  </a:schemeClr>
                </a:solidFill>
                <a:latin typeface="Helvetica" pitchFamily="2" charset="0"/>
              </a:rPr>
              <a:t>Authority to forgive sins</a:t>
            </a:r>
          </a:p>
          <a:p>
            <a:pPr marL="514350" indent="-514350">
              <a:buAutoNum type="arabicPeriod"/>
            </a:pPr>
            <a:r>
              <a:rPr lang="en-US" sz="2800" dirty="0" smtClean="0">
                <a:solidFill>
                  <a:schemeClr val="tx1">
                    <a:lumMod val="85000"/>
                    <a:lumOff val="15000"/>
                  </a:schemeClr>
                </a:solidFill>
                <a:latin typeface="Helvetica" pitchFamily="2" charset="0"/>
              </a:rPr>
              <a:t>Authority over followers</a:t>
            </a:r>
            <a:endParaRPr lang="en-US" sz="2800" dirty="0">
              <a:solidFill>
                <a:schemeClr val="tx1">
                  <a:lumMod val="85000"/>
                  <a:lumOff val="15000"/>
                </a:schemeClr>
              </a:solidFill>
              <a:latin typeface="Helvetica" pitchFamily="2" charset="0"/>
            </a:endParaRPr>
          </a:p>
          <a:p>
            <a:pPr marL="514350" indent="-514350">
              <a:buAutoNum type="arabicPeriod"/>
            </a:pPr>
            <a:r>
              <a:rPr lang="en-US" sz="2800" dirty="0" smtClean="0">
                <a:solidFill>
                  <a:schemeClr val="tx1">
                    <a:lumMod val="85000"/>
                    <a:lumOff val="15000"/>
                  </a:schemeClr>
                </a:solidFill>
                <a:latin typeface="Helvetica" pitchFamily="2" charset="0"/>
              </a:rPr>
              <a:t>Authority over the religious authorities</a:t>
            </a:r>
          </a:p>
          <a:p>
            <a:pPr lvl="1"/>
            <a:r>
              <a:rPr lang="en-US" sz="2800" dirty="0" smtClean="0">
                <a:solidFill>
                  <a:schemeClr val="tx1">
                    <a:lumMod val="85000"/>
                    <a:lumOff val="15000"/>
                  </a:schemeClr>
                </a:solidFill>
                <a:latin typeface="Helvetica" pitchFamily="2" charset="0"/>
              </a:rPr>
              <a:t>(1:21-28; 2:13-17; 2:23-28; 3:1-6)</a:t>
            </a:r>
          </a:p>
        </p:txBody>
      </p:sp>
    </p:spTree>
    <p:extLst>
      <p:ext uri="{BB962C8B-B14F-4D97-AF65-F5344CB8AC3E}">
        <p14:creationId xmlns:p14="http://schemas.microsoft.com/office/powerpoint/2010/main" val="36661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Pelosi Trump.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4704586" cy="2352293"/>
          </a:xfrm>
          <a:prstGeom prst="rect">
            <a:avLst/>
          </a:prstGeom>
        </p:spPr>
      </p:pic>
      <p:pic>
        <p:nvPicPr>
          <p:cNvPr id="3" name="Picture 2" descr="poli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655" y="2352292"/>
            <a:ext cx="2404845" cy="1803634"/>
          </a:xfrm>
          <a:prstGeom prst="rect">
            <a:avLst/>
          </a:prstGeom>
        </p:spPr>
      </p:pic>
      <p:pic>
        <p:nvPicPr>
          <p:cNvPr id="4" name="Picture 3" descr="parent.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1500" y="3077633"/>
            <a:ext cx="3492500" cy="2324100"/>
          </a:xfrm>
          <a:prstGeom prst="rect">
            <a:avLst/>
          </a:prstGeom>
        </p:spPr>
      </p:pic>
      <p:pic>
        <p:nvPicPr>
          <p:cNvPr id="8" name="Picture 7" descr="teacher.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2741910"/>
            <a:ext cx="3213100" cy="25273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9701" y="1"/>
            <a:ext cx="3774300" cy="2352292"/>
          </a:xfrm>
          <a:prstGeom prst="rect">
            <a:avLst/>
          </a:prstGeom>
        </p:spPr>
      </p:pic>
    </p:spTree>
    <p:extLst>
      <p:ext uri="{BB962C8B-B14F-4D97-AF65-F5344CB8AC3E}">
        <p14:creationId xmlns:p14="http://schemas.microsoft.com/office/powerpoint/2010/main" val="2850161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john legen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5401733" cy="5401733"/>
          </a:xfrm>
          <a:prstGeom prst="rect">
            <a:avLst/>
          </a:prstGeom>
        </p:spPr>
      </p:pic>
      <p:sp>
        <p:nvSpPr>
          <p:cNvPr id="10" name="TextBox 9"/>
          <p:cNvSpPr txBox="1"/>
          <p:nvPr/>
        </p:nvSpPr>
        <p:spPr>
          <a:xfrm>
            <a:off x="5401732" y="144303"/>
            <a:ext cx="3742268" cy="2677656"/>
          </a:xfrm>
          <a:prstGeom prst="rect">
            <a:avLst/>
          </a:prstGeom>
          <a:noFill/>
        </p:spPr>
        <p:txBody>
          <a:bodyPr wrap="square" rtlCol="0">
            <a:spAutoFit/>
          </a:bodyPr>
          <a:lstStyle/>
          <a:p>
            <a:pPr marL="514350" indent="-514350">
              <a:buAutoNum type="arabicPeriod"/>
            </a:pPr>
            <a:r>
              <a:rPr lang="en-US" sz="2800" u="sng" dirty="0" smtClean="0"/>
              <a:t>Follower</a:t>
            </a:r>
          </a:p>
          <a:p>
            <a:r>
              <a:rPr lang="en-US" sz="2800" dirty="0" smtClean="0"/>
              <a:t>Anthem of the Heart is “All of me loves all of you”</a:t>
            </a:r>
          </a:p>
          <a:p>
            <a:r>
              <a:rPr lang="en-US" sz="2800" dirty="0" smtClean="0"/>
              <a:t>(1:16-20; 1:35-39; 2:13-17)</a:t>
            </a:r>
            <a:endParaRPr lang="en-US" sz="2800" dirty="0"/>
          </a:p>
        </p:txBody>
      </p:sp>
    </p:spTree>
    <p:extLst>
      <p:ext uri="{BB962C8B-B14F-4D97-AF65-F5344CB8AC3E}">
        <p14:creationId xmlns:p14="http://schemas.microsoft.com/office/powerpoint/2010/main" val="1428000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Followers, Fans, and Fighters Mark 1.16-3.6">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8" id="{309995CF-FCA9-E641-BA8F-E852326C20EF}" vid="{5E6459F3-700E-B94F-9F00-95DA703BBE31}"/>
    </a:ext>
  </a:extLst>
</a:theme>
</file>

<file path=docProps/app.xml><?xml version="1.0" encoding="utf-8"?>
<Properties xmlns="http://schemas.openxmlformats.org/officeDocument/2006/extended-properties" xmlns:vt="http://schemas.openxmlformats.org/officeDocument/2006/docPropsVTypes">
  <Template>Followers, Fans, and Fighters Mark 1.16-3.6</Template>
  <TotalTime>0</TotalTime>
  <Words>271</Words>
  <Application>Microsoft Office PowerPoint</Application>
  <PresentationFormat>On-screen Show (4:3)</PresentationFormat>
  <Paragraphs>67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Followers, Fans, and Fighters Mark 1.16-3.6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2019-02-10T14:26:57Z</dcterms:created>
  <dcterms:modified xsi:type="dcterms:W3CDTF">2019-02-10T14:27:17Z</dcterms:modified>
</cp:coreProperties>
</file>