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7" r:id="rId3"/>
    <p:sldId id="260" r:id="rId4"/>
    <p:sldId id="280" r:id="rId5"/>
    <p:sldId id="281" r:id="rId6"/>
    <p:sldId id="282" r:id="rId7"/>
    <p:sldId id="284" r:id="rId8"/>
    <p:sldId id="285" r:id="rId9"/>
    <p:sldId id="286" r:id="rId10"/>
    <p:sldId id="283" r:id="rId11"/>
    <p:sldId id="287" r:id="rId12"/>
    <p:sldId id="266" r:id="rId13"/>
    <p:sldId id="272" r:id="rId14"/>
    <p:sldId id="288" r:id="rId15"/>
    <p:sldId id="289" r:id="rId16"/>
    <p:sldId id="290" r:id="rId17"/>
    <p:sldId id="291"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C88"/>
    <a:srgbClr val="1233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8"/>
    <p:restoredTop sz="94705"/>
  </p:normalViewPr>
  <p:slideViewPr>
    <p:cSldViewPr snapToGrid="0" snapToObjects="1">
      <p:cViewPr varScale="1">
        <p:scale>
          <a:sx n="86" d="100"/>
          <a:sy n="86" d="100"/>
        </p:scale>
        <p:origin x="6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0D6EF6-189F-AE4F-A8BB-7A6E01EA46F7}" type="datetimeFigureOut">
              <a:rPr lang="en-US" smtClean="0"/>
              <a:t>10/31/2019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90F96-5628-0F43-B423-C0A202B60FEF}" type="slidenum">
              <a:rPr lang="en-US" smtClean="0"/>
              <a:t>‹#›</a:t>
            </a:fld>
            <a:endParaRPr lang="en-US"/>
          </a:p>
        </p:txBody>
      </p:sp>
    </p:spTree>
    <p:extLst>
      <p:ext uri="{BB962C8B-B14F-4D97-AF65-F5344CB8AC3E}">
        <p14:creationId xmlns:p14="http://schemas.microsoft.com/office/powerpoint/2010/main" val="290953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06051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47342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221789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5D891E-0474-5E43-94AD-357B7DCABF63}"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768041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5D891E-0474-5E43-94AD-357B7DCABF63}"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3727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5D891E-0474-5E43-94AD-357B7DCABF63}"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05021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5D891E-0474-5E43-94AD-357B7DCABF63}"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872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5D891E-0474-5E43-94AD-357B7DCABF63}"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8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D891E-0474-5E43-94AD-357B7DCABF63}"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758487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43683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5D891E-0474-5E43-94AD-357B7DCABF63}"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78D13A-E220-9248-8CFA-C1393A30AAF5}" type="slidenum">
              <a:rPr lang="en-US" smtClean="0"/>
              <a:t>‹#›</a:t>
            </a:fld>
            <a:endParaRPr lang="en-US"/>
          </a:p>
        </p:txBody>
      </p:sp>
    </p:spTree>
    <p:extLst>
      <p:ext uri="{BB962C8B-B14F-4D97-AF65-F5344CB8AC3E}">
        <p14:creationId xmlns:p14="http://schemas.microsoft.com/office/powerpoint/2010/main" val="1817916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D891E-0474-5E43-94AD-357B7DCABF63}" type="datetimeFigureOut">
              <a:rPr lang="en-US" smtClean="0"/>
              <a:t>10/31/2019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D13A-E220-9248-8CFA-C1393A30AAF5}" type="slidenum">
              <a:rPr lang="en-US" smtClean="0"/>
              <a:t>‹#›</a:t>
            </a:fld>
            <a:endParaRPr lang="en-US"/>
          </a:p>
        </p:txBody>
      </p:sp>
    </p:spTree>
    <p:extLst>
      <p:ext uri="{BB962C8B-B14F-4D97-AF65-F5344CB8AC3E}">
        <p14:creationId xmlns:p14="http://schemas.microsoft.com/office/powerpoint/2010/main" val="205105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046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468780"/>
            <a:ext cx="7987858" cy="3477875"/>
          </a:xfrm>
          <a:prstGeom prst="rect">
            <a:avLst/>
          </a:prstGeom>
          <a:noFill/>
        </p:spPr>
        <p:txBody>
          <a:bodyPr wrap="square" rtlCol="0">
            <a:spAutoFit/>
          </a:bodyPr>
          <a:lstStyle/>
          <a:p>
            <a:pPr marL="457200" indent="-457200">
              <a:buAutoNum type="arabicPeriod"/>
            </a:pPr>
            <a:r>
              <a:rPr lang="en-US" sz="2400" dirty="0">
                <a:latin typeface="Montserrat Medium"/>
              </a:rPr>
              <a:t>God’s Mercy &amp; Faithfulness</a:t>
            </a:r>
          </a:p>
          <a:p>
            <a:pPr marL="457200" indent="-457200">
              <a:buAutoNum type="arabicPeriod"/>
            </a:pPr>
            <a:r>
              <a:rPr lang="en-US" sz="2800" dirty="0">
                <a:latin typeface="Montserrat Medium"/>
              </a:rPr>
              <a:t>Israel’s rebellious &amp; disobedient heart</a:t>
            </a:r>
          </a:p>
          <a:p>
            <a:r>
              <a:rPr lang="en-US" sz="2800" dirty="0">
                <a:latin typeface="Montserrat Medium"/>
              </a:rPr>
              <a:t>	9:26 - </a:t>
            </a:r>
            <a:r>
              <a:rPr lang="en-US" sz="2800" b="1" baseline="30000" dirty="0">
                <a:latin typeface="Montserrat Medium"/>
              </a:rPr>
              <a:t>26 </a:t>
            </a:r>
            <a:r>
              <a:rPr lang="en-US" sz="2800" dirty="0">
                <a:latin typeface="Montserrat Medium"/>
              </a:rPr>
              <a:t>“Nevertheless, they were disobedient and rebelled against you and cast your law behind their back and killed your prophets, who had warned them in order to turn them back to you, and they committed great blasphemies.</a:t>
            </a: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Two Themes:</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325116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096474"/>
            <a:ext cx="7987858" cy="4401205"/>
          </a:xfrm>
          <a:prstGeom prst="rect">
            <a:avLst/>
          </a:prstGeom>
          <a:noFill/>
        </p:spPr>
        <p:txBody>
          <a:bodyPr wrap="square" rtlCol="0">
            <a:spAutoFit/>
          </a:bodyPr>
          <a:lstStyle/>
          <a:p>
            <a:pPr marL="457200" indent="-457200">
              <a:buAutoNum type="arabicPeriod"/>
            </a:pPr>
            <a:r>
              <a:rPr lang="en-US" sz="2400" dirty="0">
                <a:latin typeface="Montserrat Medium"/>
              </a:rPr>
              <a:t>God’s</a:t>
            </a:r>
            <a:r>
              <a:rPr lang="en-US" sz="2800" dirty="0">
                <a:latin typeface="Montserrat Medium"/>
              </a:rPr>
              <a:t> </a:t>
            </a:r>
            <a:r>
              <a:rPr lang="en-US" sz="2400" dirty="0">
                <a:latin typeface="Montserrat Medium"/>
              </a:rPr>
              <a:t>Mercy &amp; Faithfulness</a:t>
            </a:r>
          </a:p>
          <a:p>
            <a:pPr marL="457200" indent="-457200">
              <a:buAutoNum type="arabicPeriod"/>
            </a:pPr>
            <a:r>
              <a:rPr lang="en-US" sz="2800" dirty="0">
                <a:latin typeface="Montserrat Medium"/>
              </a:rPr>
              <a:t>Israel’s rebellious &amp; disobedient heart</a:t>
            </a:r>
          </a:p>
          <a:p>
            <a:r>
              <a:rPr lang="en-US" sz="2800" dirty="0">
                <a:latin typeface="Montserrat Medium"/>
              </a:rPr>
              <a:t>	 9:29 - </a:t>
            </a:r>
            <a:r>
              <a:rPr lang="en-US" sz="2800" b="1" baseline="30000" dirty="0">
                <a:latin typeface="Montserrat Medium"/>
              </a:rPr>
              <a:t>29 </a:t>
            </a:r>
            <a:r>
              <a:rPr lang="en-US" sz="2800" dirty="0">
                <a:latin typeface="Montserrat Medium"/>
              </a:rPr>
              <a:t>And you warned them in order to turn them back to your law. Yet they acted presumptuously and did not obey your commandments, but sinned against your rules, which if a person does them, he shall live by them, and they turned a stubborn shoulder and stiffened their neck and would not obey. </a:t>
            </a: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367792"/>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Two Themes:</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2249832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827977" y="686795"/>
            <a:ext cx="7581237" cy="2246769"/>
          </a:xfrm>
          <a:prstGeom prst="rect">
            <a:avLst/>
          </a:prstGeom>
          <a:noFill/>
        </p:spPr>
        <p:txBody>
          <a:bodyPr wrap="square" rtlCol="0">
            <a:spAutoFit/>
          </a:bodyPr>
          <a:lstStyle/>
          <a:p>
            <a:r>
              <a:rPr lang="en-US" sz="2800" b="1" baseline="30000" dirty="0">
                <a:latin typeface="Montserrat Medium"/>
              </a:rPr>
              <a:t>7 </a:t>
            </a:r>
            <a:r>
              <a:rPr lang="en-US" sz="2800" dirty="0">
                <a:latin typeface="Montserrat Medium"/>
              </a:rPr>
              <a:t>In him we have redemption through his blood, the forgiveness of our trespasses, according to the riches of his grace, </a:t>
            </a:r>
            <a:r>
              <a:rPr lang="en-US" sz="2800" b="1" baseline="30000" dirty="0">
                <a:latin typeface="Montserrat Medium"/>
              </a:rPr>
              <a:t>8 </a:t>
            </a:r>
            <a:r>
              <a:rPr lang="en-US" sz="2800" dirty="0">
                <a:latin typeface="Montserrat Medium"/>
              </a:rPr>
              <a:t>which he </a:t>
            </a:r>
            <a:r>
              <a:rPr lang="en-US" sz="2800" b="1" i="1" u="sng" dirty="0">
                <a:latin typeface="Montserrat Medium"/>
              </a:rPr>
              <a:t>lavished</a:t>
            </a:r>
            <a:r>
              <a:rPr lang="en-US" sz="2800" dirty="0">
                <a:latin typeface="Montserrat Medium"/>
              </a:rPr>
              <a:t> upon us, in all wisdom and insight</a:t>
            </a:r>
          </a:p>
          <a:p>
            <a:r>
              <a:rPr lang="en-US" sz="2800" dirty="0">
                <a:latin typeface="Montserrat Medium"/>
              </a:rPr>
              <a:t>					Ephesians 1:7-8</a:t>
            </a:r>
          </a:p>
        </p:txBody>
      </p:sp>
    </p:spTree>
    <p:extLst>
      <p:ext uri="{BB962C8B-B14F-4D97-AF65-F5344CB8AC3E}">
        <p14:creationId xmlns:p14="http://schemas.microsoft.com/office/powerpoint/2010/main" val="279103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669498"/>
            <a:ext cx="7987858" cy="523220"/>
          </a:xfrm>
          <a:prstGeom prst="rect">
            <a:avLst/>
          </a:prstGeom>
          <a:noFill/>
        </p:spPr>
        <p:txBody>
          <a:bodyPr wrap="square" rtlCol="0">
            <a:spAutoFit/>
          </a:bodyPr>
          <a:lstStyle/>
          <a:p>
            <a:pPr marL="457200" indent="-457200">
              <a:buAutoNum type="arabicPeriod"/>
            </a:pPr>
            <a:r>
              <a:rPr lang="en-US" sz="2800" dirty="0">
                <a:latin typeface="Montserrat Medium" pitchFamily="2" charset="77"/>
              </a:rPr>
              <a:t>Worship</a:t>
            </a:r>
            <a:endParaRPr lang="en-US" sz="2400" dirty="0">
              <a:latin typeface="Montserrat Medium" pitchFamily="2" charset="77"/>
            </a:endParaRP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Our Response</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388838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669498"/>
            <a:ext cx="7987858" cy="954107"/>
          </a:xfrm>
          <a:prstGeom prst="rect">
            <a:avLst/>
          </a:prstGeom>
          <a:noFill/>
        </p:spPr>
        <p:txBody>
          <a:bodyPr wrap="square" rtlCol="0">
            <a:spAutoFit/>
          </a:bodyPr>
          <a:lstStyle/>
          <a:p>
            <a:pPr marL="457200" indent="-457200">
              <a:buAutoNum type="arabicPeriod"/>
            </a:pPr>
            <a:r>
              <a:rPr lang="en-US" sz="2800" dirty="0">
                <a:latin typeface="Montserrat Medium" pitchFamily="2" charset="77"/>
              </a:rPr>
              <a:t>Worship</a:t>
            </a:r>
          </a:p>
          <a:p>
            <a:pPr marL="457200" indent="-457200">
              <a:buAutoNum type="arabicPeriod"/>
            </a:pPr>
            <a:r>
              <a:rPr lang="en-US" sz="2800" dirty="0">
                <a:latin typeface="Montserrat Medium" pitchFamily="2" charset="77"/>
              </a:rPr>
              <a:t>Gratitude</a:t>
            </a: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Our Response</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362299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669498"/>
            <a:ext cx="7987858" cy="1384995"/>
          </a:xfrm>
          <a:prstGeom prst="rect">
            <a:avLst/>
          </a:prstGeom>
          <a:noFill/>
        </p:spPr>
        <p:txBody>
          <a:bodyPr wrap="square" rtlCol="0">
            <a:spAutoFit/>
          </a:bodyPr>
          <a:lstStyle/>
          <a:p>
            <a:pPr marL="457200" indent="-457200">
              <a:buAutoNum type="arabicPeriod"/>
            </a:pPr>
            <a:r>
              <a:rPr lang="en-US" sz="2800" dirty="0">
                <a:latin typeface="Montserrat Medium" pitchFamily="2" charset="77"/>
              </a:rPr>
              <a:t>Worship</a:t>
            </a:r>
          </a:p>
          <a:p>
            <a:pPr marL="457200" indent="-457200">
              <a:buAutoNum type="arabicPeriod"/>
            </a:pPr>
            <a:r>
              <a:rPr lang="en-US" sz="2800" dirty="0">
                <a:latin typeface="Montserrat Medium" pitchFamily="2" charset="77"/>
              </a:rPr>
              <a:t>Gratitude</a:t>
            </a:r>
          </a:p>
          <a:p>
            <a:pPr marL="457200" indent="-457200">
              <a:buAutoNum type="arabicPeriod"/>
            </a:pPr>
            <a:r>
              <a:rPr lang="en-US" sz="2800" dirty="0">
                <a:latin typeface="Montserrat Medium" pitchFamily="2" charset="77"/>
              </a:rPr>
              <a:t>Humility</a:t>
            </a: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Our Response</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307325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669498"/>
            <a:ext cx="7987858" cy="1815882"/>
          </a:xfrm>
          <a:prstGeom prst="rect">
            <a:avLst/>
          </a:prstGeom>
          <a:noFill/>
        </p:spPr>
        <p:txBody>
          <a:bodyPr wrap="square" rtlCol="0">
            <a:spAutoFit/>
          </a:bodyPr>
          <a:lstStyle/>
          <a:p>
            <a:pPr marL="457200" indent="-457200">
              <a:buAutoNum type="arabicPeriod"/>
            </a:pPr>
            <a:r>
              <a:rPr lang="en-US" sz="2800" dirty="0">
                <a:latin typeface="Montserrat Medium" pitchFamily="2" charset="77"/>
              </a:rPr>
              <a:t>Worship</a:t>
            </a:r>
          </a:p>
          <a:p>
            <a:pPr marL="457200" indent="-457200">
              <a:buAutoNum type="arabicPeriod"/>
            </a:pPr>
            <a:r>
              <a:rPr lang="en-US" sz="2800" dirty="0">
                <a:latin typeface="Montserrat Medium" pitchFamily="2" charset="77"/>
              </a:rPr>
              <a:t>Gratitude</a:t>
            </a:r>
          </a:p>
          <a:p>
            <a:pPr marL="457200" indent="-457200">
              <a:buAutoNum type="arabicPeriod"/>
            </a:pPr>
            <a:r>
              <a:rPr lang="en-US" sz="2800" dirty="0">
                <a:latin typeface="Montserrat Medium" pitchFamily="2" charset="77"/>
              </a:rPr>
              <a:t>Humility</a:t>
            </a:r>
          </a:p>
          <a:p>
            <a:pPr marL="457200" indent="-457200">
              <a:buAutoNum type="arabicPeriod"/>
            </a:pPr>
            <a:r>
              <a:rPr lang="en-US" sz="2800" dirty="0">
                <a:latin typeface="Montserrat Medium" pitchFamily="2" charset="77"/>
              </a:rPr>
              <a:t>Desire to live for God</a:t>
            </a: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Our Response</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265640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669498"/>
            <a:ext cx="7987858" cy="2677656"/>
          </a:xfrm>
          <a:prstGeom prst="rect">
            <a:avLst/>
          </a:prstGeom>
          <a:noFill/>
        </p:spPr>
        <p:txBody>
          <a:bodyPr wrap="square" rtlCol="0">
            <a:spAutoFit/>
          </a:bodyPr>
          <a:lstStyle/>
          <a:p>
            <a:pPr marL="457200" indent="-457200">
              <a:buAutoNum type="arabicPeriod"/>
            </a:pPr>
            <a:r>
              <a:rPr lang="en-US" sz="2800" dirty="0">
                <a:latin typeface="Montserrat Medium"/>
              </a:rPr>
              <a:t>Worship</a:t>
            </a:r>
          </a:p>
          <a:p>
            <a:pPr marL="457200" indent="-457200">
              <a:buAutoNum type="arabicPeriod"/>
            </a:pPr>
            <a:r>
              <a:rPr lang="en-US" sz="2800" dirty="0">
                <a:latin typeface="Montserrat Medium"/>
              </a:rPr>
              <a:t>Gratitude</a:t>
            </a:r>
          </a:p>
          <a:p>
            <a:pPr marL="457200" indent="-457200">
              <a:buAutoNum type="arabicPeriod"/>
            </a:pPr>
            <a:r>
              <a:rPr lang="en-US" sz="2800" dirty="0">
                <a:latin typeface="Montserrat Medium"/>
              </a:rPr>
              <a:t>Humility</a:t>
            </a:r>
          </a:p>
          <a:p>
            <a:pPr marL="457200" indent="-457200">
              <a:buAutoNum type="arabicPeriod"/>
            </a:pPr>
            <a:r>
              <a:rPr lang="en-US" sz="2800" dirty="0">
                <a:latin typeface="Montserrat Medium"/>
              </a:rPr>
              <a:t>Desire to live for God</a:t>
            </a:r>
          </a:p>
          <a:p>
            <a:pPr lvl="1"/>
            <a:r>
              <a:rPr lang="en-US" sz="2800" dirty="0">
                <a:latin typeface="Montserrat Medium"/>
              </a:rPr>
              <a:t>Acts 4:20 - </a:t>
            </a:r>
            <a:r>
              <a:rPr lang="en-US" sz="2800" b="1" baseline="30000" dirty="0">
                <a:latin typeface="Montserrat Medium"/>
              </a:rPr>
              <a:t>20 </a:t>
            </a:r>
            <a:r>
              <a:rPr lang="en-US" sz="2800" dirty="0">
                <a:latin typeface="Montserrat Medium"/>
              </a:rPr>
              <a:t>As for us, we cannot help speaking about what we have seen and heard.”</a:t>
            </a: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Our Response</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181021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548284" y="1218394"/>
            <a:ext cx="8232786" cy="3631379"/>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arenR"/>
            </a:pPr>
            <a:r>
              <a:rPr lang="en-US" sz="2400" dirty="0">
                <a:latin typeface="Calibri" panose="020F0502020204030204" pitchFamily="34" charset="0"/>
                <a:ea typeface="Calibri" panose="020F0502020204030204" pitchFamily="34" charset="0"/>
                <a:cs typeface="Times New Roman" panose="02020603050405020304" pitchFamily="18" charset="0"/>
              </a:rPr>
              <a:t>What is one part of your story or your family’s story that you can remember today and worship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arenR"/>
            </a:pPr>
            <a:r>
              <a:rPr lang="en-US" sz="2400" dirty="0">
                <a:latin typeface="Calibri" panose="020F0502020204030204" pitchFamily="34" charset="0"/>
                <a:ea typeface="Calibri" panose="020F0502020204030204" pitchFamily="34" charset="0"/>
                <a:cs typeface="Times New Roman" panose="02020603050405020304" pitchFamily="18" charset="0"/>
              </a:rPr>
              <a:t>What part of your perspective on life right now is not in line with gratitude or humility?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arenR"/>
            </a:pPr>
            <a:r>
              <a:rPr lang="en-US" sz="2400" dirty="0">
                <a:latin typeface="Calibri" panose="020F0502020204030204" pitchFamily="34" charset="0"/>
                <a:ea typeface="Calibri" panose="020F0502020204030204" pitchFamily="34" charset="0"/>
                <a:cs typeface="Times New Roman" panose="02020603050405020304" pitchFamily="18" charset="0"/>
              </a:rPr>
              <a:t>As you consider the context of the gospel and God’s Great Commission for the church, what is one natural expression of how you could live for God more fully today?</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67BA29A-F4F4-5148-A00B-ADE95C1CE4A4}"/>
              </a:ext>
            </a:extLst>
          </p:cNvPr>
          <p:cNvSpPr txBox="1"/>
          <p:nvPr/>
        </p:nvSpPr>
        <p:spPr>
          <a:xfrm>
            <a:off x="633627" y="367792"/>
            <a:ext cx="4730109"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Reflection Questions:</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2288880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27907"/>
            <a:ext cx="7886700" cy="1325563"/>
          </a:xfrm>
        </p:spPr>
        <p:txBody>
          <a:bodyPr/>
          <a:lstStyle/>
          <a:p>
            <a:pPr algn="ctr"/>
            <a:r>
              <a:rPr lang="en-US" dirty="0">
                <a:latin typeface="Montserrat Medium" pitchFamily="2" charset="77"/>
              </a:rPr>
              <a:t>Context is Key</a:t>
            </a:r>
            <a:endParaRPr lang="en-US" sz="4000" dirty="0">
              <a:latin typeface="Montserrat Medium" pitchFamily="2" charset="77"/>
            </a:endParaRPr>
          </a:p>
        </p:txBody>
      </p:sp>
      <p:sp>
        <p:nvSpPr>
          <p:cNvPr id="3" name="Content Placeholder 2"/>
          <p:cNvSpPr>
            <a:spLocks noGrp="1"/>
          </p:cNvSpPr>
          <p:nvPr>
            <p:ph idx="1"/>
          </p:nvPr>
        </p:nvSpPr>
        <p:spPr>
          <a:xfrm>
            <a:off x="628650" y="2374679"/>
            <a:ext cx="7886700" cy="4351338"/>
          </a:xfrm>
        </p:spPr>
        <p:txBody>
          <a:bodyPr>
            <a:normAutofit/>
          </a:bodyPr>
          <a:lstStyle/>
          <a:p>
            <a:pPr marL="0" indent="0" algn="ctr">
              <a:buNone/>
            </a:pPr>
            <a:r>
              <a:rPr lang="en-US" sz="3600" dirty="0">
                <a:latin typeface="Montserrat Medium" pitchFamily="2" charset="77"/>
              </a:rPr>
              <a:t>Nehemiah 9</a:t>
            </a:r>
          </a:p>
        </p:txBody>
      </p:sp>
    </p:spTree>
    <p:extLst>
      <p:ext uri="{BB962C8B-B14F-4D97-AF65-F5344CB8AC3E}">
        <p14:creationId xmlns:p14="http://schemas.microsoft.com/office/powerpoint/2010/main" val="115176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423746" y="390293"/>
            <a:ext cx="8307659" cy="4154984"/>
          </a:xfrm>
          <a:prstGeom prst="rect">
            <a:avLst/>
          </a:prstGeom>
          <a:noFill/>
        </p:spPr>
        <p:txBody>
          <a:bodyPr wrap="square" rtlCol="0">
            <a:spAutoFit/>
          </a:bodyPr>
          <a:lstStyle/>
          <a:p>
            <a:r>
              <a:rPr lang="en-US" sz="2400" dirty="0">
                <a:latin typeface="Montserrat Medium"/>
              </a:rPr>
              <a:t>Now on the twenty-fourth day of this month the people of Israel were assembled with fasting and in sackcloth, and with earth on their heads. </a:t>
            </a:r>
            <a:r>
              <a:rPr lang="en-US" sz="2400" b="1" baseline="30000" dirty="0">
                <a:latin typeface="Montserrat Medium"/>
              </a:rPr>
              <a:t>2 </a:t>
            </a:r>
            <a:r>
              <a:rPr lang="en-US" sz="2400" dirty="0">
                <a:latin typeface="Montserrat Medium"/>
              </a:rPr>
              <a:t>And the Israelites separated themselves from all foreigners and stood and confessed their sins and the iniquities of their fathers. </a:t>
            </a:r>
            <a:r>
              <a:rPr lang="en-US" sz="2400" b="1" baseline="30000" dirty="0">
                <a:latin typeface="Montserrat Medium"/>
              </a:rPr>
              <a:t>3 </a:t>
            </a:r>
            <a:r>
              <a:rPr lang="en-US" sz="2400" dirty="0">
                <a:latin typeface="Montserrat Medium"/>
              </a:rPr>
              <a:t>And they stood up in their place and read from the Book of the Law of the </a:t>
            </a:r>
            <a:r>
              <a:rPr lang="en-US" sz="2400" cap="small" dirty="0">
                <a:latin typeface="Montserrat Medium"/>
              </a:rPr>
              <a:t>Lord</a:t>
            </a:r>
            <a:r>
              <a:rPr lang="en-US" sz="2400" dirty="0">
                <a:latin typeface="Montserrat Medium"/>
              </a:rPr>
              <a:t> their God for a quarter of the day; for another quarter of it they made confession and worshiped the </a:t>
            </a:r>
            <a:r>
              <a:rPr lang="en-US" sz="2400" cap="small" dirty="0">
                <a:latin typeface="Montserrat Medium"/>
              </a:rPr>
              <a:t>Lord</a:t>
            </a:r>
            <a:r>
              <a:rPr lang="en-US" sz="2400" dirty="0">
                <a:latin typeface="Montserrat Medium"/>
              </a:rPr>
              <a:t> their God.</a:t>
            </a:r>
          </a:p>
          <a:p>
            <a:r>
              <a:rPr lang="en-US" sz="2400" dirty="0">
                <a:latin typeface="Montserrat Medium"/>
              </a:rPr>
              <a:t>						Nehemiah 9:1-3</a:t>
            </a:r>
          </a:p>
        </p:txBody>
      </p:sp>
    </p:spTree>
    <p:extLst>
      <p:ext uri="{BB962C8B-B14F-4D97-AF65-F5344CB8AC3E}">
        <p14:creationId xmlns:p14="http://schemas.microsoft.com/office/powerpoint/2010/main" val="120267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423746" y="390293"/>
            <a:ext cx="8307659" cy="2677656"/>
          </a:xfrm>
          <a:prstGeom prst="rect">
            <a:avLst/>
          </a:prstGeom>
          <a:noFill/>
        </p:spPr>
        <p:txBody>
          <a:bodyPr wrap="square" rtlCol="0">
            <a:spAutoFit/>
          </a:bodyPr>
          <a:lstStyle/>
          <a:p>
            <a:r>
              <a:rPr lang="en-US" sz="2800" dirty="0">
                <a:solidFill>
                  <a:srgbClr val="000000"/>
                </a:solidFill>
                <a:latin typeface="Montserrat Medium"/>
              </a:rPr>
              <a:t>“Stand up and bless the </a:t>
            </a:r>
            <a:r>
              <a:rPr lang="en-US" sz="2800" cap="small" dirty="0">
                <a:solidFill>
                  <a:srgbClr val="000000"/>
                </a:solidFill>
                <a:latin typeface="Montserrat Medium"/>
              </a:rPr>
              <a:t>Lord</a:t>
            </a:r>
            <a:r>
              <a:rPr lang="en-US" sz="2800" dirty="0">
                <a:solidFill>
                  <a:srgbClr val="000000"/>
                </a:solidFill>
                <a:latin typeface="Montserrat Medium"/>
              </a:rPr>
              <a:t> your God from everlasting to everlasting. Blessed be your glorious name, which is exalted above all blessing and praise.</a:t>
            </a:r>
          </a:p>
          <a:p>
            <a:r>
              <a:rPr lang="en-US" sz="2800" dirty="0">
                <a:solidFill>
                  <a:srgbClr val="000000"/>
                </a:solidFill>
                <a:latin typeface="Montserrat Medium"/>
              </a:rPr>
              <a:t>					</a:t>
            </a:r>
          </a:p>
          <a:p>
            <a:r>
              <a:rPr lang="en-US" sz="2800" dirty="0">
                <a:solidFill>
                  <a:srgbClr val="000000"/>
                </a:solidFill>
                <a:latin typeface="Montserrat Medium"/>
              </a:rPr>
              <a:t>					Nehemiah 9:5b</a:t>
            </a:r>
            <a:endParaRPr lang="en-US" sz="2800" dirty="0">
              <a:latin typeface="Montserrat Medium"/>
            </a:endParaRPr>
          </a:p>
        </p:txBody>
      </p:sp>
    </p:spTree>
    <p:extLst>
      <p:ext uri="{BB962C8B-B14F-4D97-AF65-F5344CB8AC3E}">
        <p14:creationId xmlns:p14="http://schemas.microsoft.com/office/powerpoint/2010/main" val="315945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423746" y="278783"/>
            <a:ext cx="8307659" cy="5262979"/>
          </a:xfrm>
          <a:prstGeom prst="rect">
            <a:avLst/>
          </a:prstGeom>
          <a:noFill/>
        </p:spPr>
        <p:txBody>
          <a:bodyPr wrap="square" rtlCol="0">
            <a:spAutoFit/>
          </a:bodyPr>
          <a:lstStyle/>
          <a:p>
            <a:r>
              <a:rPr lang="en-US" sz="2400" dirty="0">
                <a:solidFill>
                  <a:srgbClr val="000000"/>
                </a:solidFill>
                <a:latin typeface="Montserrat Medium"/>
              </a:rPr>
              <a:t>“You are the </a:t>
            </a:r>
            <a:r>
              <a:rPr lang="en-US" sz="2400" cap="small" dirty="0">
                <a:solidFill>
                  <a:srgbClr val="000000"/>
                </a:solidFill>
                <a:latin typeface="Montserrat Medium"/>
              </a:rPr>
              <a:t>Lord</a:t>
            </a:r>
            <a:r>
              <a:rPr lang="en-US" sz="2400" dirty="0">
                <a:solidFill>
                  <a:srgbClr val="000000"/>
                </a:solidFill>
                <a:latin typeface="Montserrat Medium"/>
              </a:rPr>
              <a:t>, you alone. You have made heaven, the heaven of heavens, with all their host, the earth and all that is on it, the seas and all that is in them; and you preserve all of them; and the host of heaven worships you. </a:t>
            </a:r>
            <a:r>
              <a:rPr lang="en-US" sz="2400" b="1" baseline="30000" dirty="0">
                <a:solidFill>
                  <a:srgbClr val="000000"/>
                </a:solidFill>
                <a:latin typeface="Montserrat Medium"/>
              </a:rPr>
              <a:t>7 </a:t>
            </a:r>
            <a:r>
              <a:rPr lang="en-US" sz="2400" dirty="0">
                <a:solidFill>
                  <a:srgbClr val="000000"/>
                </a:solidFill>
                <a:latin typeface="Montserrat Medium"/>
              </a:rPr>
              <a:t>You are the </a:t>
            </a:r>
            <a:r>
              <a:rPr lang="en-US" sz="2400" cap="small" dirty="0">
                <a:solidFill>
                  <a:srgbClr val="000000"/>
                </a:solidFill>
                <a:latin typeface="Montserrat Medium"/>
              </a:rPr>
              <a:t>Lord</a:t>
            </a:r>
            <a:r>
              <a:rPr lang="en-US" sz="2400" dirty="0">
                <a:solidFill>
                  <a:srgbClr val="000000"/>
                </a:solidFill>
                <a:latin typeface="Montserrat Medium"/>
              </a:rPr>
              <a:t>, the God who chose Abram and brought him out of Ur of the Chaldeans and gave him the name Abraham. </a:t>
            </a:r>
            <a:r>
              <a:rPr lang="en-US" sz="2400" b="1" baseline="30000" dirty="0">
                <a:solidFill>
                  <a:srgbClr val="000000"/>
                </a:solidFill>
                <a:latin typeface="Montserrat Medium"/>
              </a:rPr>
              <a:t>8 </a:t>
            </a:r>
            <a:r>
              <a:rPr lang="en-US" sz="2400" dirty="0">
                <a:solidFill>
                  <a:srgbClr val="000000"/>
                </a:solidFill>
                <a:latin typeface="Montserrat Medium"/>
              </a:rPr>
              <a:t>You found his heart faithful before you, and made with him the covenant to give to his offspring the land of the Canaanite, the Hittite, the Amorite, the Perizzite, the Jebusite, and the </a:t>
            </a:r>
            <a:r>
              <a:rPr lang="en-US" sz="2400" dirty="0" err="1">
                <a:solidFill>
                  <a:srgbClr val="000000"/>
                </a:solidFill>
                <a:latin typeface="Montserrat Medium"/>
              </a:rPr>
              <a:t>Girgashite</a:t>
            </a:r>
            <a:r>
              <a:rPr lang="en-US" sz="2400" dirty="0">
                <a:solidFill>
                  <a:srgbClr val="000000"/>
                </a:solidFill>
                <a:latin typeface="Montserrat Medium"/>
              </a:rPr>
              <a:t>. And you have kept your promise, for you are righteous.</a:t>
            </a:r>
          </a:p>
          <a:p>
            <a:r>
              <a:rPr lang="en-US" sz="2400" dirty="0">
                <a:solidFill>
                  <a:srgbClr val="000000"/>
                </a:solidFill>
                <a:latin typeface="Montserrat Medium"/>
              </a:rPr>
              <a:t>						Nehemiah 9:6-8</a:t>
            </a:r>
            <a:endParaRPr lang="en-US" sz="2400" dirty="0">
              <a:latin typeface="Montserrat Medium"/>
            </a:endParaRPr>
          </a:p>
        </p:txBody>
      </p:sp>
    </p:spTree>
    <p:extLst>
      <p:ext uri="{BB962C8B-B14F-4D97-AF65-F5344CB8AC3E}">
        <p14:creationId xmlns:p14="http://schemas.microsoft.com/office/powerpoint/2010/main" val="945195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669498"/>
            <a:ext cx="7987858" cy="523220"/>
          </a:xfrm>
          <a:prstGeom prst="rect">
            <a:avLst/>
          </a:prstGeom>
          <a:noFill/>
        </p:spPr>
        <p:txBody>
          <a:bodyPr wrap="square" rtlCol="0">
            <a:spAutoFit/>
          </a:bodyPr>
          <a:lstStyle/>
          <a:p>
            <a:pPr marL="457200" indent="-457200">
              <a:buAutoNum type="arabicPeriod"/>
            </a:pPr>
            <a:r>
              <a:rPr lang="en-US" sz="2800" dirty="0">
                <a:latin typeface="Montserrat Medium" pitchFamily="2" charset="77"/>
              </a:rPr>
              <a:t>God’s Mercy &amp; Faithfulness</a:t>
            </a:r>
            <a:endParaRPr lang="en-US" sz="2400" dirty="0">
              <a:latin typeface="Montserrat Medium" pitchFamily="2" charset="77"/>
            </a:endParaRP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Two Themes:</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387137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669498"/>
            <a:ext cx="7987858" cy="2677656"/>
          </a:xfrm>
          <a:prstGeom prst="rect">
            <a:avLst/>
          </a:prstGeom>
          <a:noFill/>
        </p:spPr>
        <p:txBody>
          <a:bodyPr wrap="square" rtlCol="0">
            <a:spAutoFit/>
          </a:bodyPr>
          <a:lstStyle/>
          <a:p>
            <a:pPr marL="457200" indent="-457200">
              <a:buAutoNum type="arabicPeriod"/>
            </a:pPr>
            <a:r>
              <a:rPr lang="en-US" sz="2800" dirty="0">
                <a:latin typeface="Montserrat Medium"/>
              </a:rPr>
              <a:t>God’s Mercy &amp; Faithfulness</a:t>
            </a:r>
          </a:p>
          <a:p>
            <a:pPr lvl="1"/>
            <a:r>
              <a:rPr lang="en-US" sz="2800" dirty="0">
                <a:latin typeface="Montserrat Medium"/>
              </a:rPr>
              <a:t>	9:15 - </a:t>
            </a:r>
            <a:r>
              <a:rPr lang="en-US" sz="2800" b="1" baseline="30000" dirty="0">
                <a:solidFill>
                  <a:srgbClr val="000000"/>
                </a:solidFill>
                <a:latin typeface="Montserrat Medium"/>
              </a:rPr>
              <a:t>15 </a:t>
            </a:r>
            <a:r>
              <a:rPr lang="en-US" sz="2800" dirty="0">
                <a:solidFill>
                  <a:srgbClr val="000000"/>
                </a:solidFill>
                <a:latin typeface="Montserrat Medium"/>
              </a:rPr>
              <a:t>You gave them bread from heaven for their hunger and brought water for them out of the rock for their thirst, and you told them to go in to possess the land that you had sworn to give them.</a:t>
            </a:r>
            <a:r>
              <a:rPr lang="en-US" sz="2800" dirty="0">
                <a:latin typeface="Montserrat Medium"/>
              </a:rPr>
              <a:t> </a:t>
            </a: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Two Themes:</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427214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245749"/>
            <a:ext cx="7987858" cy="3539430"/>
          </a:xfrm>
          <a:prstGeom prst="rect">
            <a:avLst/>
          </a:prstGeom>
          <a:noFill/>
        </p:spPr>
        <p:txBody>
          <a:bodyPr wrap="square" rtlCol="0">
            <a:spAutoFit/>
          </a:bodyPr>
          <a:lstStyle/>
          <a:p>
            <a:pPr marL="457200" indent="-457200">
              <a:buAutoNum type="arabicPeriod"/>
            </a:pPr>
            <a:r>
              <a:rPr lang="en-US" sz="2400" dirty="0">
                <a:latin typeface="Montserrat Medium"/>
              </a:rPr>
              <a:t>God’s Mercy &amp; Faithfulness</a:t>
            </a:r>
          </a:p>
          <a:p>
            <a:pPr lvl="1"/>
            <a:r>
              <a:rPr lang="en-US" sz="2400" dirty="0">
                <a:latin typeface="Montserrat Medium"/>
              </a:rPr>
              <a:t>	 9:17 - </a:t>
            </a:r>
            <a:r>
              <a:rPr lang="en-US" sz="2400" b="1" baseline="30000" dirty="0">
                <a:solidFill>
                  <a:srgbClr val="000000"/>
                </a:solidFill>
                <a:latin typeface="Montserrat Medium"/>
              </a:rPr>
              <a:t>17 </a:t>
            </a:r>
            <a:r>
              <a:rPr lang="en-US" sz="2400" dirty="0">
                <a:solidFill>
                  <a:srgbClr val="000000"/>
                </a:solidFill>
                <a:latin typeface="Montserrat Medium"/>
              </a:rPr>
              <a:t>They refused to obey and were not mindful of the wonders that you performed among them, but they stiffened their neck and appointed a leader to return to their slavery in Egypt. But you are a God ready to forgive, gracious and merciful, slow to anger and abounding in steadfast love, and did not forsake them.</a:t>
            </a:r>
            <a:r>
              <a:rPr lang="en-US" sz="2400" dirty="0">
                <a:latin typeface="Montserrat Medium"/>
              </a:rPr>
              <a:t> </a:t>
            </a: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Two Themes:</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413489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E3EF56-5D44-9049-AEBD-D11ECAEC4FEA}"/>
              </a:ext>
            </a:extLst>
          </p:cNvPr>
          <p:cNvSpPr txBox="1"/>
          <p:nvPr/>
        </p:nvSpPr>
        <p:spPr>
          <a:xfrm>
            <a:off x="633628" y="1669498"/>
            <a:ext cx="7987858" cy="1938992"/>
          </a:xfrm>
          <a:prstGeom prst="rect">
            <a:avLst/>
          </a:prstGeom>
          <a:noFill/>
        </p:spPr>
        <p:txBody>
          <a:bodyPr wrap="square" rtlCol="0">
            <a:spAutoFit/>
          </a:bodyPr>
          <a:lstStyle/>
          <a:p>
            <a:pPr marL="457200" indent="-457200">
              <a:buAutoNum type="arabicPeriod"/>
            </a:pPr>
            <a:r>
              <a:rPr lang="en-US" sz="2400" dirty="0">
                <a:latin typeface="Montserrat Medium"/>
              </a:rPr>
              <a:t>God’s Mercy &amp; Faithfulness</a:t>
            </a:r>
          </a:p>
          <a:p>
            <a:pPr lvl="1"/>
            <a:r>
              <a:rPr lang="en-US" sz="2400" dirty="0">
                <a:latin typeface="Montserrat Medium"/>
              </a:rPr>
              <a:t>	 9:21 - </a:t>
            </a:r>
            <a:r>
              <a:rPr lang="en-US" sz="2400" b="1" baseline="30000" dirty="0">
                <a:latin typeface="Montserrat Medium"/>
              </a:rPr>
              <a:t>21 </a:t>
            </a:r>
            <a:r>
              <a:rPr lang="en-US" sz="2400" dirty="0">
                <a:latin typeface="Montserrat Medium"/>
              </a:rPr>
              <a:t>Forty years you sustained them in the wilderness, and they lacked nothing. Their clothes did not wear out and their feet did not swell.</a:t>
            </a:r>
          </a:p>
        </p:txBody>
      </p:sp>
      <p:sp>
        <p:nvSpPr>
          <p:cNvPr id="3" name="TextBox 2">
            <a:extLst>
              <a:ext uri="{FF2B5EF4-FFF2-40B4-BE49-F238E27FC236}">
                <a16:creationId xmlns:a16="http://schemas.microsoft.com/office/drawing/2014/main" id="{767BA29A-F4F4-5148-A00B-ADE95C1CE4A4}"/>
              </a:ext>
            </a:extLst>
          </p:cNvPr>
          <p:cNvSpPr txBox="1"/>
          <p:nvPr/>
        </p:nvSpPr>
        <p:spPr>
          <a:xfrm>
            <a:off x="633628" y="660180"/>
            <a:ext cx="2811702" cy="584775"/>
          </a:xfrm>
          <a:prstGeom prst="rect">
            <a:avLst/>
          </a:prstGeom>
          <a:solidFill>
            <a:srgbClr val="859C88">
              <a:alpha val="56000"/>
            </a:srgbClr>
          </a:solidFill>
        </p:spPr>
        <p:txBody>
          <a:bodyPr wrap="square" rtlCol="0">
            <a:spAutoFit/>
          </a:bodyPr>
          <a:lstStyle/>
          <a:p>
            <a:pPr algn="ctr"/>
            <a:r>
              <a:rPr lang="en-US" sz="3200" cap="small" dirty="0">
                <a:solidFill>
                  <a:srgbClr val="123339"/>
                </a:solidFill>
                <a:latin typeface="Bitter" pitchFamily="2" charset="77"/>
              </a:rPr>
              <a:t>Two Themes:</a:t>
            </a:r>
            <a:endParaRPr lang="en-US" sz="2000" dirty="0">
              <a:solidFill>
                <a:srgbClr val="123339"/>
              </a:solidFill>
              <a:latin typeface="Bitter" pitchFamily="2" charset="77"/>
            </a:endParaRPr>
          </a:p>
        </p:txBody>
      </p:sp>
    </p:spTree>
    <p:extLst>
      <p:ext uri="{BB962C8B-B14F-4D97-AF65-F5344CB8AC3E}">
        <p14:creationId xmlns:p14="http://schemas.microsoft.com/office/powerpoint/2010/main" val="27889897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hemiah NH 2019" id="{027CDB14-964D-F949-8D05-DA988EC6B4E4}" vid="{282DA118-5C66-F044-9161-9ED05AF42B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3090</TotalTime>
  <Words>133</Words>
  <Application>Microsoft Office PowerPoint</Application>
  <PresentationFormat>On-screen Show (4:3)</PresentationFormat>
  <Paragraphs>56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Bitter</vt:lpstr>
      <vt:lpstr>Calibri</vt:lpstr>
      <vt:lpstr>Calibri Light</vt:lpstr>
      <vt:lpstr>Montserrat Medium</vt:lpstr>
      <vt:lpstr>Office Theme</vt:lpstr>
      <vt:lpstr>PowerPoint Presentation</vt:lpstr>
      <vt:lpstr>Context is 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Jaques</dc:creator>
  <cp:lastModifiedBy>info@newhopeks.org</cp:lastModifiedBy>
  <cp:revision>14</cp:revision>
  <dcterms:created xsi:type="dcterms:W3CDTF">2019-10-17T21:30:59Z</dcterms:created>
  <dcterms:modified xsi:type="dcterms:W3CDTF">2019-10-31T16:16:59Z</dcterms:modified>
</cp:coreProperties>
</file>