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3339"/>
    <a:srgbClr val="B57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4"/>
    <p:restoredTop sz="94705"/>
  </p:normalViewPr>
  <p:slideViewPr>
    <p:cSldViewPr snapToGrid="0" snapToObjects="1">
      <p:cViewPr varScale="1">
        <p:scale>
          <a:sx n="115" d="100"/>
          <a:sy n="115" d="100"/>
        </p:scale>
        <p:origin x="3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0605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4734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2217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76804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5D891E-0474-5E43-94AD-357B7DCABF63}" type="datetimeFigureOut">
              <a:rPr lang="en-US" smtClean="0"/>
              <a:t>11/21/19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372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5D891E-0474-5E43-94AD-357B7DCABF63}" type="datetimeFigureOut">
              <a:rPr lang="en-US" smtClean="0"/>
              <a:t>11/21/19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050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5D891E-0474-5E43-94AD-357B7DCABF63}" type="datetimeFigureOut">
              <a:rPr lang="en-US" smtClean="0"/>
              <a:t>11/21/19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872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5D891E-0474-5E43-94AD-357B7DCABF63}" type="datetimeFigureOut">
              <a:rPr lang="en-US" smtClean="0"/>
              <a:t>11/21/19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8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D891E-0474-5E43-94AD-357B7DCABF63}" type="datetimeFigureOut">
              <a:rPr lang="en-US" smtClean="0"/>
              <a:t>11/21/19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5848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11/21/19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683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11/21/19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791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D891E-0474-5E43-94AD-357B7DCABF63}" type="datetimeFigureOut">
              <a:rPr lang="en-US" smtClean="0"/>
              <a:t>11/21/19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D13A-E220-9248-8CFA-C1393A30AAF5}" type="slidenum">
              <a:rPr lang="en-US" smtClean="0"/>
              <a:t>‹#›</a:t>
            </a:fld>
            <a:endParaRPr lang="en-US"/>
          </a:p>
        </p:txBody>
      </p:sp>
    </p:spTree>
    <p:extLst>
      <p:ext uri="{BB962C8B-B14F-4D97-AF65-F5344CB8AC3E}">
        <p14:creationId xmlns:p14="http://schemas.microsoft.com/office/powerpoint/2010/main" val="205105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04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08A9B-5016-C94A-BCA4-0036858C3C74}"/>
              </a:ext>
            </a:extLst>
          </p:cNvPr>
          <p:cNvSpPr txBox="1"/>
          <p:nvPr/>
        </p:nvSpPr>
        <p:spPr>
          <a:xfrm>
            <a:off x="769433" y="401444"/>
            <a:ext cx="7817006" cy="830997"/>
          </a:xfrm>
          <a:prstGeom prst="rect">
            <a:avLst/>
          </a:prstGeom>
          <a:noFill/>
        </p:spPr>
        <p:txBody>
          <a:bodyPr wrap="square" rtlCol="0">
            <a:spAutoFit/>
          </a:bodyPr>
          <a:lstStyle/>
          <a:p>
            <a:pPr marL="457200" indent="-457200">
              <a:buAutoNum type="arabicPeriod"/>
            </a:pPr>
            <a:r>
              <a:rPr lang="en-US" sz="2400" dirty="0">
                <a:solidFill>
                  <a:srgbClr val="123339"/>
                </a:solidFill>
              </a:rPr>
              <a:t>Nehemiah discovers the deterioration of Spiritual Leaders  (13:4-9)</a:t>
            </a:r>
          </a:p>
        </p:txBody>
      </p:sp>
    </p:spTree>
    <p:extLst>
      <p:ext uri="{BB962C8B-B14F-4D97-AF65-F5344CB8AC3E}">
        <p14:creationId xmlns:p14="http://schemas.microsoft.com/office/powerpoint/2010/main" val="207831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08A9B-5016-C94A-BCA4-0036858C3C74}"/>
              </a:ext>
            </a:extLst>
          </p:cNvPr>
          <p:cNvSpPr txBox="1"/>
          <p:nvPr/>
        </p:nvSpPr>
        <p:spPr>
          <a:xfrm>
            <a:off x="858645" y="1115122"/>
            <a:ext cx="7449015" cy="3693319"/>
          </a:xfrm>
          <a:prstGeom prst="rect">
            <a:avLst/>
          </a:prstGeom>
          <a:noFill/>
        </p:spPr>
        <p:txBody>
          <a:bodyPr wrap="square" rtlCol="0">
            <a:spAutoFit/>
          </a:bodyPr>
          <a:lstStyle/>
          <a:p>
            <a:r>
              <a:rPr lang="en-US" sz="2400" dirty="0"/>
              <a:t>Now before this, </a:t>
            </a:r>
            <a:r>
              <a:rPr lang="en-US" sz="2400" dirty="0" err="1"/>
              <a:t>Eliashib</a:t>
            </a:r>
            <a:r>
              <a:rPr lang="en-US" sz="2400" dirty="0"/>
              <a:t> the priest, who was appointed over the chambers of the house of our God, and who was related to </a:t>
            </a:r>
            <a:r>
              <a:rPr lang="en-US" sz="2400" dirty="0" err="1"/>
              <a:t>Tobiah</a:t>
            </a:r>
            <a:r>
              <a:rPr lang="en-US" sz="2400" dirty="0"/>
              <a:t>, </a:t>
            </a:r>
            <a:r>
              <a:rPr lang="en-US" sz="2400" baseline="30000" dirty="0"/>
              <a:t>5 </a:t>
            </a:r>
            <a:r>
              <a:rPr lang="en-US" sz="2400" dirty="0"/>
              <a:t>prepared for </a:t>
            </a:r>
            <a:r>
              <a:rPr lang="en-US" sz="2400" dirty="0" err="1"/>
              <a:t>Tobiah</a:t>
            </a:r>
            <a:r>
              <a:rPr lang="en-US" sz="2400" dirty="0"/>
              <a:t> a large chamber where they had previously put the grain offering, the frankincense, the vessels, and the tithes of grain, wine, and oil, which were given by commandment to the Levites, singers, and gatekeepers, and the contributions for the priests. </a:t>
            </a:r>
          </a:p>
          <a:p>
            <a:pPr algn="r"/>
            <a:r>
              <a:rPr lang="en-US" sz="2400" dirty="0">
                <a:solidFill>
                  <a:srgbClr val="123339"/>
                </a:solidFill>
              </a:rPr>
              <a:t>Nehemiah 13:4-9</a:t>
            </a:r>
          </a:p>
          <a:p>
            <a:endParaRPr lang="en-US" dirty="0">
              <a:solidFill>
                <a:srgbClr val="123339"/>
              </a:solidFill>
            </a:endParaRPr>
          </a:p>
        </p:txBody>
      </p:sp>
      <p:sp>
        <p:nvSpPr>
          <p:cNvPr id="3" name="TextBox 2">
            <a:extLst>
              <a:ext uri="{FF2B5EF4-FFF2-40B4-BE49-F238E27FC236}">
                <a16:creationId xmlns:a16="http://schemas.microsoft.com/office/drawing/2014/main" id="{10424726-24A1-EF47-B18A-4049BA91069E}"/>
              </a:ext>
            </a:extLst>
          </p:cNvPr>
          <p:cNvSpPr txBox="1"/>
          <p:nvPr/>
        </p:nvSpPr>
        <p:spPr>
          <a:xfrm>
            <a:off x="769433" y="401444"/>
            <a:ext cx="7817006" cy="461665"/>
          </a:xfrm>
          <a:prstGeom prst="rect">
            <a:avLst/>
          </a:prstGeom>
          <a:noFill/>
        </p:spPr>
        <p:txBody>
          <a:bodyPr wrap="square" rtlCol="0">
            <a:spAutoFit/>
          </a:bodyPr>
          <a:lstStyle/>
          <a:p>
            <a:pPr marL="457200" indent="-457200">
              <a:buAutoNum type="arabicPeriod"/>
            </a:pPr>
            <a:r>
              <a:rPr lang="en-US" sz="2400" dirty="0">
                <a:solidFill>
                  <a:srgbClr val="123339"/>
                </a:solidFill>
              </a:rPr>
              <a:t>Nehemiah discovers the deterioration of Spiritual Leaders</a:t>
            </a:r>
          </a:p>
        </p:txBody>
      </p:sp>
    </p:spTree>
    <p:extLst>
      <p:ext uri="{BB962C8B-B14F-4D97-AF65-F5344CB8AC3E}">
        <p14:creationId xmlns:p14="http://schemas.microsoft.com/office/powerpoint/2010/main" val="427597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08A9B-5016-C94A-BCA4-0036858C3C74}"/>
              </a:ext>
            </a:extLst>
          </p:cNvPr>
          <p:cNvSpPr txBox="1"/>
          <p:nvPr/>
        </p:nvSpPr>
        <p:spPr>
          <a:xfrm>
            <a:off x="1248938" y="1204332"/>
            <a:ext cx="7449015" cy="1846659"/>
          </a:xfrm>
          <a:prstGeom prst="rect">
            <a:avLst/>
          </a:prstGeom>
          <a:noFill/>
        </p:spPr>
        <p:txBody>
          <a:bodyPr wrap="square" rtlCol="0">
            <a:spAutoFit/>
          </a:bodyPr>
          <a:lstStyle/>
          <a:p>
            <a:r>
              <a:rPr lang="en-US" sz="2400" dirty="0"/>
              <a:t>Keep a close watch on yourself and on the teaching. Persist in this, for by so doing you will save both yourself and your hearers. </a:t>
            </a:r>
          </a:p>
          <a:p>
            <a:pPr algn="r"/>
            <a:r>
              <a:rPr lang="en-US" sz="2400" dirty="0">
                <a:solidFill>
                  <a:srgbClr val="123339"/>
                </a:solidFill>
              </a:rPr>
              <a:t>1 Timothy 4:16</a:t>
            </a:r>
          </a:p>
          <a:p>
            <a:endParaRPr lang="en-US" dirty="0">
              <a:solidFill>
                <a:srgbClr val="123339"/>
              </a:solidFill>
            </a:endParaRPr>
          </a:p>
        </p:txBody>
      </p:sp>
      <p:sp>
        <p:nvSpPr>
          <p:cNvPr id="3" name="TextBox 2">
            <a:extLst>
              <a:ext uri="{FF2B5EF4-FFF2-40B4-BE49-F238E27FC236}">
                <a16:creationId xmlns:a16="http://schemas.microsoft.com/office/drawing/2014/main" id="{10424726-24A1-EF47-B18A-4049BA91069E}"/>
              </a:ext>
            </a:extLst>
          </p:cNvPr>
          <p:cNvSpPr txBox="1"/>
          <p:nvPr/>
        </p:nvSpPr>
        <p:spPr>
          <a:xfrm>
            <a:off x="769433" y="401444"/>
            <a:ext cx="7817006" cy="461665"/>
          </a:xfrm>
          <a:prstGeom prst="rect">
            <a:avLst/>
          </a:prstGeom>
          <a:noFill/>
        </p:spPr>
        <p:txBody>
          <a:bodyPr wrap="square" rtlCol="0">
            <a:spAutoFit/>
          </a:bodyPr>
          <a:lstStyle/>
          <a:p>
            <a:pPr marL="457200" indent="-457200">
              <a:buAutoNum type="arabicPeriod"/>
            </a:pPr>
            <a:r>
              <a:rPr lang="en-US" sz="2400" dirty="0">
                <a:solidFill>
                  <a:srgbClr val="123339"/>
                </a:solidFill>
              </a:rPr>
              <a:t>Nehemiah discovers the deterioration of Spiritual Leaders</a:t>
            </a:r>
          </a:p>
        </p:txBody>
      </p:sp>
    </p:spTree>
    <p:extLst>
      <p:ext uri="{BB962C8B-B14F-4D97-AF65-F5344CB8AC3E}">
        <p14:creationId xmlns:p14="http://schemas.microsoft.com/office/powerpoint/2010/main" val="2983842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24726-24A1-EF47-B18A-4049BA91069E}"/>
              </a:ext>
            </a:extLst>
          </p:cNvPr>
          <p:cNvSpPr txBox="1"/>
          <p:nvPr/>
        </p:nvSpPr>
        <p:spPr>
          <a:xfrm>
            <a:off x="769433" y="401444"/>
            <a:ext cx="7817006" cy="892552"/>
          </a:xfrm>
          <a:prstGeom prst="rect">
            <a:avLst/>
          </a:prstGeom>
          <a:noFill/>
        </p:spPr>
        <p:txBody>
          <a:bodyPr wrap="square" rtlCol="0">
            <a:spAutoFit/>
          </a:bodyPr>
          <a:lstStyle/>
          <a:p>
            <a:pPr marL="457200" indent="-457200">
              <a:buAutoNum type="arabicPeriod"/>
            </a:pPr>
            <a:r>
              <a:rPr lang="en-US" sz="2400" dirty="0">
                <a:solidFill>
                  <a:srgbClr val="123339"/>
                </a:solidFill>
              </a:rPr>
              <a:t>Nehemiah discovers the deterioration of Spiritual Leaders</a:t>
            </a:r>
          </a:p>
          <a:p>
            <a:pPr marL="457200" indent="-457200">
              <a:buAutoNum type="arabicPeriod"/>
            </a:pPr>
            <a:r>
              <a:rPr lang="en-US" sz="2800" dirty="0">
                <a:solidFill>
                  <a:srgbClr val="123339"/>
                </a:solidFill>
              </a:rPr>
              <a:t>He renews the tithes (13:10-14)</a:t>
            </a:r>
          </a:p>
        </p:txBody>
      </p:sp>
    </p:spTree>
    <p:extLst>
      <p:ext uri="{BB962C8B-B14F-4D97-AF65-F5344CB8AC3E}">
        <p14:creationId xmlns:p14="http://schemas.microsoft.com/office/powerpoint/2010/main" val="260023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24726-24A1-EF47-B18A-4049BA91069E}"/>
              </a:ext>
            </a:extLst>
          </p:cNvPr>
          <p:cNvSpPr txBox="1"/>
          <p:nvPr/>
        </p:nvSpPr>
        <p:spPr>
          <a:xfrm>
            <a:off x="769433" y="401444"/>
            <a:ext cx="7817006" cy="954107"/>
          </a:xfrm>
          <a:prstGeom prst="rect">
            <a:avLst/>
          </a:prstGeom>
          <a:noFill/>
        </p:spPr>
        <p:txBody>
          <a:bodyPr wrap="square" rtlCol="0">
            <a:spAutoFit/>
          </a:bodyPr>
          <a:lstStyle/>
          <a:p>
            <a:r>
              <a:rPr lang="en-US" sz="2800" dirty="0">
                <a:solidFill>
                  <a:srgbClr val="123339"/>
                </a:solidFill>
              </a:rPr>
              <a:t>2.  He renews the tithes (13:10-14)</a:t>
            </a:r>
          </a:p>
          <a:p>
            <a:endParaRPr lang="en-US" sz="2800" dirty="0">
              <a:solidFill>
                <a:srgbClr val="123339"/>
              </a:solidFill>
            </a:endParaRPr>
          </a:p>
        </p:txBody>
      </p:sp>
      <p:sp>
        <p:nvSpPr>
          <p:cNvPr id="2" name="TextBox 1">
            <a:extLst>
              <a:ext uri="{FF2B5EF4-FFF2-40B4-BE49-F238E27FC236}">
                <a16:creationId xmlns:a16="http://schemas.microsoft.com/office/drawing/2014/main" id="{1E390C34-F361-B240-A3B1-E447B9D184D2}"/>
              </a:ext>
            </a:extLst>
          </p:cNvPr>
          <p:cNvSpPr txBox="1"/>
          <p:nvPr/>
        </p:nvSpPr>
        <p:spPr>
          <a:xfrm>
            <a:off x="1182029" y="878497"/>
            <a:ext cx="7404410" cy="4062651"/>
          </a:xfrm>
          <a:prstGeom prst="rect">
            <a:avLst/>
          </a:prstGeom>
          <a:noFill/>
        </p:spPr>
        <p:txBody>
          <a:bodyPr wrap="square" rtlCol="0">
            <a:spAutoFit/>
          </a:bodyPr>
          <a:lstStyle/>
          <a:p>
            <a:r>
              <a:rPr lang="en-US" sz="2400" dirty="0">
                <a:solidFill>
                  <a:srgbClr val="123339"/>
                </a:solidFill>
              </a:rPr>
              <a:t>So I confronted the officials and said, “Why is the house of God forsaken?” And I gathered them together and set them in their stations. </a:t>
            </a:r>
            <a:r>
              <a:rPr lang="en-US" sz="2400" baseline="30000" dirty="0">
                <a:solidFill>
                  <a:srgbClr val="123339"/>
                </a:solidFill>
              </a:rPr>
              <a:t>12 </a:t>
            </a:r>
            <a:r>
              <a:rPr lang="en-US" sz="2400" dirty="0">
                <a:solidFill>
                  <a:srgbClr val="123339"/>
                </a:solidFill>
              </a:rPr>
              <a:t>Then all Judah brought the tithe of the grain, wine, and oil into the storehouses. </a:t>
            </a:r>
            <a:r>
              <a:rPr lang="en-US" sz="2400" baseline="30000" dirty="0">
                <a:solidFill>
                  <a:srgbClr val="123339"/>
                </a:solidFill>
              </a:rPr>
              <a:t>13 </a:t>
            </a:r>
            <a:r>
              <a:rPr lang="en-US" sz="2400" dirty="0">
                <a:solidFill>
                  <a:srgbClr val="123339"/>
                </a:solidFill>
              </a:rPr>
              <a:t>And I appointed as treasurers over the storehouses </a:t>
            </a:r>
            <a:r>
              <a:rPr lang="en-US" sz="2400" dirty="0" err="1">
                <a:solidFill>
                  <a:srgbClr val="123339"/>
                </a:solidFill>
              </a:rPr>
              <a:t>Shelemiah</a:t>
            </a:r>
            <a:r>
              <a:rPr lang="en-US" sz="2400" dirty="0">
                <a:solidFill>
                  <a:srgbClr val="123339"/>
                </a:solidFill>
              </a:rPr>
              <a:t> the priest, Zadok the scribe, and </a:t>
            </a:r>
            <a:r>
              <a:rPr lang="en-US" sz="2400" dirty="0" err="1">
                <a:solidFill>
                  <a:srgbClr val="123339"/>
                </a:solidFill>
              </a:rPr>
              <a:t>Pedaiah</a:t>
            </a:r>
            <a:r>
              <a:rPr lang="en-US" sz="2400" dirty="0">
                <a:solidFill>
                  <a:srgbClr val="123339"/>
                </a:solidFill>
              </a:rPr>
              <a:t> of the Levites, and as their assistant Hanan the son of </a:t>
            </a:r>
            <a:r>
              <a:rPr lang="en-US" sz="2400" dirty="0" err="1">
                <a:solidFill>
                  <a:srgbClr val="123339"/>
                </a:solidFill>
              </a:rPr>
              <a:t>Zaccur</a:t>
            </a:r>
            <a:r>
              <a:rPr lang="en-US" sz="2400" dirty="0">
                <a:solidFill>
                  <a:srgbClr val="123339"/>
                </a:solidFill>
              </a:rPr>
              <a:t>, son of </a:t>
            </a:r>
            <a:r>
              <a:rPr lang="en-US" sz="2400" dirty="0" err="1">
                <a:solidFill>
                  <a:srgbClr val="123339"/>
                </a:solidFill>
              </a:rPr>
              <a:t>Mattaniah</a:t>
            </a:r>
            <a:r>
              <a:rPr lang="en-US" sz="2400" dirty="0">
                <a:solidFill>
                  <a:srgbClr val="123339"/>
                </a:solidFill>
              </a:rPr>
              <a:t>, for they were considered reliable, and their duty was to distribute to their brothers.  </a:t>
            </a:r>
          </a:p>
          <a:p>
            <a:pPr algn="r"/>
            <a:r>
              <a:rPr lang="en-US" sz="2400" dirty="0">
                <a:solidFill>
                  <a:srgbClr val="123339"/>
                </a:solidFill>
              </a:rPr>
              <a:t>Nehemiah 13:11-13</a:t>
            </a:r>
          </a:p>
          <a:p>
            <a:endParaRPr lang="en-US" dirty="0"/>
          </a:p>
        </p:txBody>
      </p:sp>
    </p:spTree>
    <p:extLst>
      <p:ext uri="{BB962C8B-B14F-4D97-AF65-F5344CB8AC3E}">
        <p14:creationId xmlns:p14="http://schemas.microsoft.com/office/powerpoint/2010/main" val="296086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24726-24A1-EF47-B18A-4049BA91069E}"/>
              </a:ext>
            </a:extLst>
          </p:cNvPr>
          <p:cNvSpPr txBox="1"/>
          <p:nvPr/>
        </p:nvSpPr>
        <p:spPr>
          <a:xfrm>
            <a:off x="769433" y="401444"/>
            <a:ext cx="7817006" cy="1261884"/>
          </a:xfrm>
          <a:prstGeom prst="rect">
            <a:avLst/>
          </a:prstGeom>
          <a:noFill/>
        </p:spPr>
        <p:txBody>
          <a:bodyPr wrap="square" rtlCol="0">
            <a:spAutoFit/>
          </a:bodyPr>
          <a:lstStyle/>
          <a:p>
            <a:pPr marL="457200" indent="-457200">
              <a:buAutoNum type="arabicPeriod"/>
            </a:pPr>
            <a:r>
              <a:rPr lang="en-US" sz="2400" dirty="0">
                <a:solidFill>
                  <a:srgbClr val="123339"/>
                </a:solidFill>
              </a:rPr>
              <a:t>Nehemiah discovers the deterioration of Spiritual Leaders</a:t>
            </a:r>
          </a:p>
          <a:p>
            <a:pPr marL="457200" indent="-457200">
              <a:buAutoNum type="arabicPeriod"/>
            </a:pPr>
            <a:r>
              <a:rPr lang="en-US" sz="2400" dirty="0">
                <a:solidFill>
                  <a:srgbClr val="123339"/>
                </a:solidFill>
              </a:rPr>
              <a:t>He renews the tithes He enforces the Sabbath. </a:t>
            </a:r>
          </a:p>
          <a:p>
            <a:pPr marL="457200" indent="-457200">
              <a:buAutoNum type="arabicPeriod"/>
            </a:pPr>
            <a:r>
              <a:rPr lang="en-US" sz="2800" dirty="0">
                <a:solidFill>
                  <a:srgbClr val="123339"/>
                </a:solidFill>
              </a:rPr>
              <a:t>He enforces the Sabbath. (13:15-22)</a:t>
            </a:r>
          </a:p>
        </p:txBody>
      </p:sp>
    </p:spTree>
    <p:extLst>
      <p:ext uri="{BB962C8B-B14F-4D97-AF65-F5344CB8AC3E}">
        <p14:creationId xmlns:p14="http://schemas.microsoft.com/office/powerpoint/2010/main" val="1318715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24726-24A1-EF47-B18A-4049BA91069E}"/>
              </a:ext>
            </a:extLst>
          </p:cNvPr>
          <p:cNvSpPr txBox="1"/>
          <p:nvPr/>
        </p:nvSpPr>
        <p:spPr>
          <a:xfrm>
            <a:off x="769433" y="401444"/>
            <a:ext cx="7817006" cy="523220"/>
          </a:xfrm>
          <a:prstGeom prst="rect">
            <a:avLst/>
          </a:prstGeom>
          <a:noFill/>
        </p:spPr>
        <p:txBody>
          <a:bodyPr wrap="square" rtlCol="0">
            <a:spAutoFit/>
          </a:bodyPr>
          <a:lstStyle/>
          <a:p>
            <a:pPr marL="514350" indent="-514350">
              <a:buFont typeface="+mj-lt"/>
              <a:buAutoNum type="arabicPeriod" startAt="3"/>
            </a:pPr>
            <a:r>
              <a:rPr lang="en-US" sz="2800" dirty="0">
                <a:solidFill>
                  <a:srgbClr val="123339"/>
                </a:solidFill>
              </a:rPr>
              <a:t>He enforces the Sabbath. (13:15-22)</a:t>
            </a:r>
          </a:p>
        </p:txBody>
      </p:sp>
      <p:sp>
        <p:nvSpPr>
          <p:cNvPr id="2" name="TextBox 1">
            <a:extLst>
              <a:ext uri="{FF2B5EF4-FFF2-40B4-BE49-F238E27FC236}">
                <a16:creationId xmlns:a16="http://schemas.microsoft.com/office/drawing/2014/main" id="{DDD591FC-D153-FB48-90B4-B681A6BEDEF5}"/>
              </a:ext>
            </a:extLst>
          </p:cNvPr>
          <p:cNvSpPr txBox="1"/>
          <p:nvPr/>
        </p:nvSpPr>
        <p:spPr>
          <a:xfrm>
            <a:off x="1427356" y="1070517"/>
            <a:ext cx="6568068" cy="3600986"/>
          </a:xfrm>
          <a:prstGeom prst="rect">
            <a:avLst/>
          </a:prstGeom>
          <a:noFill/>
        </p:spPr>
        <p:txBody>
          <a:bodyPr wrap="square" rtlCol="0">
            <a:spAutoFit/>
          </a:bodyPr>
          <a:lstStyle/>
          <a:p>
            <a:r>
              <a:rPr lang="en-US" sz="2400" dirty="0">
                <a:solidFill>
                  <a:srgbClr val="123339"/>
                </a:solidFill>
              </a:rPr>
              <a:t>In those days I saw in Judah people treading winepresses on the Sabbath, and bringing in heaps of grain and loading them on donkeys, and also wine, grapes, figs, and all kinds of loads, which they brought into Jerusalem on the Sabbath day. And I warned them on the day when they sold food.  </a:t>
            </a:r>
          </a:p>
          <a:p>
            <a:pPr algn="r"/>
            <a:endParaRPr lang="en-US" sz="2400" dirty="0">
              <a:solidFill>
                <a:srgbClr val="123339"/>
              </a:solidFill>
            </a:endParaRPr>
          </a:p>
          <a:p>
            <a:pPr algn="r"/>
            <a:r>
              <a:rPr lang="en-US" sz="2400" dirty="0">
                <a:solidFill>
                  <a:srgbClr val="123339"/>
                </a:solidFill>
              </a:rPr>
              <a:t>Nehemiah 13:15-16</a:t>
            </a:r>
          </a:p>
          <a:p>
            <a:r>
              <a:rPr lang="en-US" b="1" dirty="0"/>
              <a:t> </a:t>
            </a:r>
            <a:endParaRPr lang="en-US" dirty="0"/>
          </a:p>
          <a:p>
            <a:endParaRPr lang="en-US" dirty="0"/>
          </a:p>
        </p:txBody>
      </p:sp>
    </p:spTree>
    <p:extLst>
      <p:ext uri="{BB962C8B-B14F-4D97-AF65-F5344CB8AC3E}">
        <p14:creationId xmlns:p14="http://schemas.microsoft.com/office/powerpoint/2010/main" val="749231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24726-24A1-EF47-B18A-4049BA91069E}"/>
              </a:ext>
            </a:extLst>
          </p:cNvPr>
          <p:cNvSpPr txBox="1"/>
          <p:nvPr/>
        </p:nvSpPr>
        <p:spPr>
          <a:xfrm>
            <a:off x="769433" y="401444"/>
            <a:ext cx="7817006" cy="523220"/>
          </a:xfrm>
          <a:prstGeom prst="rect">
            <a:avLst/>
          </a:prstGeom>
          <a:noFill/>
        </p:spPr>
        <p:txBody>
          <a:bodyPr wrap="square" rtlCol="0">
            <a:spAutoFit/>
          </a:bodyPr>
          <a:lstStyle/>
          <a:p>
            <a:pPr marL="514350" indent="-514350">
              <a:buFont typeface="+mj-lt"/>
              <a:buAutoNum type="arabicPeriod" startAt="3"/>
            </a:pPr>
            <a:r>
              <a:rPr lang="en-US" sz="2800" dirty="0">
                <a:solidFill>
                  <a:srgbClr val="123339"/>
                </a:solidFill>
              </a:rPr>
              <a:t>He enforces the Sabbath. (13:15-22)</a:t>
            </a:r>
          </a:p>
        </p:txBody>
      </p:sp>
      <p:sp>
        <p:nvSpPr>
          <p:cNvPr id="2" name="TextBox 1">
            <a:extLst>
              <a:ext uri="{FF2B5EF4-FFF2-40B4-BE49-F238E27FC236}">
                <a16:creationId xmlns:a16="http://schemas.microsoft.com/office/drawing/2014/main" id="{DDD591FC-D153-FB48-90B4-B681A6BEDEF5}"/>
              </a:ext>
            </a:extLst>
          </p:cNvPr>
          <p:cNvSpPr txBox="1"/>
          <p:nvPr/>
        </p:nvSpPr>
        <p:spPr>
          <a:xfrm>
            <a:off x="1427355" y="1070517"/>
            <a:ext cx="7159083" cy="4339650"/>
          </a:xfrm>
          <a:prstGeom prst="rect">
            <a:avLst/>
          </a:prstGeom>
          <a:noFill/>
        </p:spPr>
        <p:txBody>
          <a:bodyPr wrap="square" rtlCol="0">
            <a:spAutoFit/>
          </a:bodyPr>
          <a:lstStyle/>
          <a:p>
            <a:r>
              <a:rPr lang="en-US" sz="2400" baseline="30000" dirty="0"/>
              <a:t>16 </a:t>
            </a:r>
            <a:r>
              <a:rPr lang="en-US" sz="2400" dirty="0"/>
              <a:t>Tyrians also, who lived in the city, brought in fish and all kinds of goods and sold them on the Sabbath to the people of Judah, in Jerusalem itself! </a:t>
            </a:r>
            <a:r>
              <a:rPr lang="en-US" sz="2400" baseline="30000" dirty="0"/>
              <a:t>17 </a:t>
            </a:r>
            <a:r>
              <a:rPr lang="en-US" sz="2400" dirty="0"/>
              <a:t>Then I confronted the nobles of Judah and said to them, “What is this evil thing that you are doing, profaning the Sabbath day? </a:t>
            </a:r>
            <a:r>
              <a:rPr lang="en-US" sz="2400" baseline="30000" dirty="0"/>
              <a:t>18 </a:t>
            </a:r>
            <a:r>
              <a:rPr lang="en-US" sz="2400" dirty="0"/>
              <a:t>Did not your fathers act in this way, and did not our God bring all this disaster on us and on this city? Now you are bringing more wrath on Israel by profaning the Sabbath.” </a:t>
            </a:r>
            <a:endParaRPr lang="en-US" sz="2400" dirty="0">
              <a:solidFill>
                <a:srgbClr val="123339"/>
              </a:solidFill>
            </a:endParaRPr>
          </a:p>
          <a:p>
            <a:pPr algn="r"/>
            <a:r>
              <a:rPr lang="en-US" sz="2400" dirty="0">
                <a:solidFill>
                  <a:srgbClr val="123339"/>
                </a:solidFill>
              </a:rPr>
              <a:t>Nehemiah 13:17-18</a:t>
            </a:r>
          </a:p>
          <a:p>
            <a:r>
              <a:rPr lang="en-US" b="1" dirty="0"/>
              <a:t> </a:t>
            </a:r>
            <a:endParaRPr lang="en-US" dirty="0"/>
          </a:p>
          <a:p>
            <a:endParaRPr lang="en-US" dirty="0"/>
          </a:p>
        </p:txBody>
      </p:sp>
    </p:spTree>
    <p:extLst>
      <p:ext uri="{BB962C8B-B14F-4D97-AF65-F5344CB8AC3E}">
        <p14:creationId xmlns:p14="http://schemas.microsoft.com/office/powerpoint/2010/main" val="4010178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24726-24A1-EF47-B18A-4049BA91069E}"/>
              </a:ext>
            </a:extLst>
          </p:cNvPr>
          <p:cNvSpPr txBox="1"/>
          <p:nvPr/>
        </p:nvSpPr>
        <p:spPr>
          <a:xfrm>
            <a:off x="769433" y="401444"/>
            <a:ext cx="7817006" cy="461665"/>
          </a:xfrm>
          <a:prstGeom prst="rect">
            <a:avLst/>
          </a:prstGeom>
          <a:noFill/>
        </p:spPr>
        <p:txBody>
          <a:bodyPr wrap="square" rtlCol="0">
            <a:spAutoFit/>
          </a:bodyPr>
          <a:lstStyle/>
          <a:p>
            <a:pPr marL="514350" indent="-514350">
              <a:buFont typeface="+mj-lt"/>
              <a:buAutoNum type="arabicPeriod" startAt="3"/>
            </a:pPr>
            <a:r>
              <a:rPr lang="en-US" sz="2400" dirty="0">
                <a:solidFill>
                  <a:srgbClr val="123339"/>
                </a:solidFill>
              </a:rPr>
              <a:t>He enforces the Sabbath. (13:15-22)</a:t>
            </a:r>
          </a:p>
        </p:txBody>
      </p:sp>
      <p:sp>
        <p:nvSpPr>
          <p:cNvPr id="2" name="TextBox 1">
            <a:extLst>
              <a:ext uri="{FF2B5EF4-FFF2-40B4-BE49-F238E27FC236}">
                <a16:creationId xmlns:a16="http://schemas.microsoft.com/office/drawing/2014/main" id="{DDD591FC-D153-FB48-90B4-B681A6BEDEF5}"/>
              </a:ext>
            </a:extLst>
          </p:cNvPr>
          <p:cNvSpPr txBox="1"/>
          <p:nvPr/>
        </p:nvSpPr>
        <p:spPr>
          <a:xfrm>
            <a:off x="356839" y="811818"/>
            <a:ext cx="8642194" cy="5447645"/>
          </a:xfrm>
          <a:prstGeom prst="rect">
            <a:avLst/>
          </a:prstGeom>
          <a:noFill/>
        </p:spPr>
        <p:txBody>
          <a:bodyPr wrap="square" rtlCol="0">
            <a:spAutoFit/>
          </a:bodyPr>
          <a:lstStyle/>
          <a:p>
            <a:r>
              <a:rPr lang="en-US" sz="2400" baseline="30000" dirty="0"/>
              <a:t> </a:t>
            </a:r>
            <a:r>
              <a:rPr lang="en-US" sz="2400" dirty="0"/>
              <a:t>As soon as it began to grow dark at the gates of Jerusalem before the Sabbath, I commanded that the doors should be shut and gave orders that they should not be opened until after the Sabbath. And I stationed some of my servants at the gates, that no load might be brought in on the Sabbath day. </a:t>
            </a:r>
            <a:r>
              <a:rPr lang="en-US" sz="2400" baseline="30000" dirty="0"/>
              <a:t>20 </a:t>
            </a:r>
            <a:r>
              <a:rPr lang="en-US" sz="2400" dirty="0"/>
              <a:t>Then the merchants and sellers of all kinds of wares lodged outside Jerusalem once or twice. </a:t>
            </a:r>
            <a:r>
              <a:rPr lang="en-US" sz="2400" baseline="30000" dirty="0"/>
              <a:t>21 </a:t>
            </a:r>
            <a:r>
              <a:rPr lang="en-US" sz="2400" dirty="0"/>
              <a:t>But I warned them and said to them, “Why do you lodge outside the wall? If you do so again, I will lay hands on you.” From that time on they did not come on the Sabbath. </a:t>
            </a:r>
            <a:r>
              <a:rPr lang="en-US" sz="2400" baseline="30000" dirty="0"/>
              <a:t>22 </a:t>
            </a:r>
            <a:r>
              <a:rPr lang="en-US" sz="2400" dirty="0"/>
              <a:t>Then I commanded the Levites that they should purify themselves and come and guard the gates, to keep the Sabbath day holy. </a:t>
            </a:r>
          </a:p>
          <a:p>
            <a:pPr algn="ctr"/>
            <a:endParaRPr lang="en-US" sz="2400" dirty="0">
              <a:solidFill>
                <a:srgbClr val="123339"/>
              </a:solidFill>
            </a:endParaRPr>
          </a:p>
          <a:p>
            <a:pPr algn="ctr"/>
            <a:r>
              <a:rPr lang="en-US" sz="2400" dirty="0">
                <a:solidFill>
                  <a:srgbClr val="123339"/>
                </a:solidFill>
              </a:rPr>
              <a:t>Nehemiah 13:19-22</a:t>
            </a:r>
          </a:p>
          <a:p>
            <a:r>
              <a:rPr lang="en-US" b="1" dirty="0"/>
              <a:t> </a:t>
            </a:r>
            <a:endParaRPr lang="en-US" dirty="0"/>
          </a:p>
          <a:p>
            <a:endParaRPr lang="en-US" dirty="0"/>
          </a:p>
        </p:txBody>
      </p:sp>
    </p:spTree>
    <p:extLst>
      <p:ext uri="{BB962C8B-B14F-4D97-AF65-F5344CB8AC3E}">
        <p14:creationId xmlns:p14="http://schemas.microsoft.com/office/powerpoint/2010/main" val="381849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24726-24A1-EF47-B18A-4049BA91069E}"/>
              </a:ext>
            </a:extLst>
          </p:cNvPr>
          <p:cNvSpPr txBox="1"/>
          <p:nvPr/>
        </p:nvSpPr>
        <p:spPr>
          <a:xfrm>
            <a:off x="613317" y="401444"/>
            <a:ext cx="7973122" cy="2062103"/>
          </a:xfrm>
          <a:prstGeom prst="rect">
            <a:avLst/>
          </a:prstGeom>
          <a:noFill/>
        </p:spPr>
        <p:txBody>
          <a:bodyPr wrap="square" rtlCol="0">
            <a:spAutoFit/>
          </a:bodyPr>
          <a:lstStyle/>
          <a:p>
            <a:pPr marL="457200" indent="-457200">
              <a:buAutoNum type="arabicPeriod"/>
            </a:pPr>
            <a:r>
              <a:rPr lang="en-US" sz="2400" dirty="0">
                <a:solidFill>
                  <a:srgbClr val="123339"/>
                </a:solidFill>
              </a:rPr>
              <a:t>Nehemiah discovers the deterioration of Spiritual Leaders</a:t>
            </a:r>
          </a:p>
          <a:p>
            <a:pPr marL="457200" indent="-457200">
              <a:buAutoNum type="arabicPeriod"/>
            </a:pPr>
            <a:r>
              <a:rPr lang="en-US" sz="2400" dirty="0">
                <a:solidFill>
                  <a:srgbClr val="123339"/>
                </a:solidFill>
              </a:rPr>
              <a:t>He renews the tithes He enforces the Sabbath. </a:t>
            </a:r>
          </a:p>
          <a:p>
            <a:pPr marL="457200" indent="-457200">
              <a:buAutoNum type="arabicPeriod"/>
            </a:pPr>
            <a:r>
              <a:rPr lang="en-US" sz="2400" dirty="0">
                <a:solidFill>
                  <a:srgbClr val="123339"/>
                </a:solidFill>
              </a:rPr>
              <a:t>He enforces the Sabbath. </a:t>
            </a:r>
          </a:p>
          <a:p>
            <a:pPr marL="457200" indent="-457200">
              <a:buAutoNum type="arabicPeriod"/>
            </a:pPr>
            <a:r>
              <a:rPr lang="en-US" sz="2800" dirty="0">
                <a:solidFill>
                  <a:srgbClr val="123339"/>
                </a:solidFill>
              </a:rPr>
              <a:t>Here we go again…Intermarriage with unbelievers. (13:23-31)</a:t>
            </a:r>
          </a:p>
        </p:txBody>
      </p:sp>
    </p:spTree>
    <p:extLst>
      <p:ext uri="{BB962C8B-B14F-4D97-AF65-F5344CB8AC3E}">
        <p14:creationId xmlns:p14="http://schemas.microsoft.com/office/powerpoint/2010/main" val="117352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8351C6-294C-5445-AC82-A061DB2BD36F}"/>
              </a:ext>
            </a:extLst>
          </p:cNvPr>
          <p:cNvPicPr>
            <a:picLocks noChangeAspect="1"/>
          </p:cNvPicPr>
          <p:nvPr/>
        </p:nvPicPr>
        <p:blipFill rotWithShape="1">
          <a:blip r:embed="rId2"/>
          <a:srcRect l="66" t="74723"/>
          <a:stretch/>
        </p:blipFill>
        <p:spPr>
          <a:xfrm>
            <a:off x="4280710" y="1828798"/>
            <a:ext cx="3972467" cy="2263699"/>
          </a:xfrm>
          <a:prstGeom prst="rect">
            <a:avLst/>
          </a:prstGeom>
        </p:spPr>
      </p:pic>
      <p:pic>
        <p:nvPicPr>
          <p:cNvPr id="4" name="Picture 3">
            <a:extLst>
              <a:ext uri="{FF2B5EF4-FFF2-40B4-BE49-F238E27FC236}">
                <a16:creationId xmlns:a16="http://schemas.microsoft.com/office/drawing/2014/main" id="{1BC6990B-A919-9F40-BB4F-C82A45D51A1C}"/>
              </a:ext>
            </a:extLst>
          </p:cNvPr>
          <p:cNvPicPr>
            <a:picLocks noChangeAspect="1"/>
          </p:cNvPicPr>
          <p:nvPr/>
        </p:nvPicPr>
        <p:blipFill>
          <a:blip r:embed="rId2"/>
          <a:stretch>
            <a:fillRect/>
          </a:stretch>
        </p:blipFill>
        <p:spPr>
          <a:xfrm>
            <a:off x="989825" y="260350"/>
            <a:ext cx="3414906" cy="5444212"/>
          </a:xfrm>
          <a:prstGeom prst="rect">
            <a:avLst/>
          </a:prstGeom>
        </p:spPr>
      </p:pic>
      <p:pic>
        <p:nvPicPr>
          <p:cNvPr id="7" name="Picture 6">
            <a:extLst>
              <a:ext uri="{FF2B5EF4-FFF2-40B4-BE49-F238E27FC236}">
                <a16:creationId xmlns:a16="http://schemas.microsoft.com/office/drawing/2014/main" id="{ED1C945B-A7D2-A24F-9A4A-1377BCF4B457}"/>
              </a:ext>
            </a:extLst>
          </p:cNvPr>
          <p:cNvPicPr>
            <a:picLocks noChangeAspect="1"/>
          </p:cNvPicPr>
          <p:nvPr/>
        </p:nvPicPr>
        <p:blipFill rotWithShape="1">
          <a:blip r:embed="rId2"/>
          <a:srcRect l="64307" t="74776" r="3415" b="1487"/>
          <a:stretch/>
        </p:blipFill>
        <p:spPr>
          <a:xfrm>
            <a:off x="5340756" y="1832205"/>
            <a:ext cx="1283068" cy="1602371"/>
          </a:xfrm>
          <a:prstGeom prst="rect">
            <a:avLst/>
          </a:prstGeom>
        </p:spPr>
      </p:pic>
      <p:sp>
        <p:nvSpPr>
          <p:cNvPr id="8" name="TextBox 7">
            <a:extLst>
              <a:ext uri="{FF2B5EF4-FFF2-40B4-BE49-F238E27FC236}">
                <a16:creationId xmlns:a16="http://schemas.microsoft.com/office/drawing/2014/main" id="{962C6AB6-F3F1-324C-863D-092CA9BA9E56}"/>
              </a:ext>
            </a:extLst>
          </p:cNvPr>
          <p:cNvSpPr txBox="1"/>
          <p:nvPr/>
        </p:nvSpPr>
        <p:spPr>
          <a:xfrm>
            <a:off x="4583150" y="2085280"/>
            <a:ext cx="3579542" cy="1692771"/>
          </a:xfrm>
          <a:prstGeom prst="rect">
            <a:avLst/>
          </a:prstGeom>
          <a:noFill/>
        </p:spPr>
        <p:txBody>
          <a:bodyPr wrap="square" rtlCol="0">
            <a:spAutoFit/>
          </a:bodyPr>
          <a:lstStyle/>
          <a:p>
            <a:r>
              <a:rPr lang="en-US" sz="2800" dirty="0">
                <a:solidFill>
                  <a:srgbClr val="B57AAA"/>
                </a:solidFill>
                <a:latin typeface="Helvetica Neue" panose="02000503000000020004" pitchFamily="2" charset="0"/>
                <a:ea typeface="Helvetica Neue" panose="02000503000000020004" pitchFamily="2" charset="0"/>
                <a:cs typeface="Helvetica Neue" panose="02000503000000020004" pitchFamily="2" charset="0"/>
              </a:rPr>
              <a:t>Daily Readings </a:t>
            </a:r>
          </a:p>
          <a:p>
            <a:pPr algn="r"/>
            <a:r>
              <a:rPr lang="en-US" sz="2800" dirty="0">
                <a:solidFill>
                  <a:srgbClr val="B57AAA"/>
                </a:solidFill>
                <a:latin typeface="Helvetica Neue" panose="02000503000000020004" pitchFamily="2" charset="0"/>
                <a:ea typeface="Helvetica Neue" panose="02000503000000020004" pitchFamily="2" charset="0"/>
                <a:cs typeface="Helvetica Neue" panose="02000503000000020004" pitchFamily="2" charset="0"/>
              </a:rPr>
              <a:t>for Advent</a:t>
            </a:r>
          </a:p>
          <a:p>
            <a:pPr algn="ctr"/>
            <a:endParaRPr lang="en-US" sz="2400" dirty="0">
              <a:solidFill>
                <a:srgbClr val="B57AAA"/>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2400" dirty="0">
                <a:solidFill>
                  <a:srgbClr val="B57AAA"/>
                </a:solidFill>
                <a:latin typeface="Helvetica Neue" panose="02000503000000020004" pitchFamily="2" charset="0"/>
                <a:ea typeface="Helvetica Neue" panose="02000503000000020004" pitchFamily="2" charset="0"/>
                <a:cs typeface="Helvetica Neue" panose="02000503000000020004" pitchFamily="2" charset="0"/>
              </a:rPr>
              <a:t>$5 on the Book Table!!</a:t>
            </a:r>
          </a:p>
        </p:txBody>
      </p:sp>
    </p:spTree>
    <p:extLst>
      <p:ext uri="{BB962C8B-B14F-4D97-AF65-F5344CB8AC3E}">
        <p14:creationId xmlns:p14="http://schemas.microsoft.com/office/powerpoint/2010/main" val="3399184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24726-24A1-EF47-B18A-4049BA91069E}"/>
              </a:ext>
            </a:extLst>
          </p:cNvPr>
          <p:cNvSpPr txBox="1"/>
          <p:nvPr/>
        </p:nvSpPr>
        <p:spPr>
          <a:xfrm>
            <a:off x="613317" y="401444"/>
            <a:ext cx="7973122" cy="461665"/>
          </a:xfrm>
          <a:prstGeom prst="rect">
            <a:avLst/>
          </a:prstGeom>
          <a:noFill/>
        </p:spPr>
        <p:txBody>
          <a:bodyPr wrap="square" rtlCol="0">
            <a:spAutoFit/>
          </a:bodyPr>
          <a:lstStyle/>
          <a:p>
            <a:pPr marL="514350" indent="-514350">
              <a:buFont typeface="+mj-lt"/>
              <a:buAutoNum type="arabicPeriod" startAt="4"/>
            </a:pPr>
            <a:r>
              <a:rPr lang="en-US" sz="2400" dirty="0">
                <a:solidFill>
                  <a:srgbClr val="123339"/>
                </a:solidFill>
              </a:rPr>
              <a:t>Here we go again…Intermarriage with unbelievers. </a:t>
            </a:r>
          </a:p>
        </p:txBody>
      </p:sp>
      <p:sp>
        <p:nvSpPr>
          <p:cNvPr id="2" name="TextBox 1">
            <a:extLst>
              <a:ext uri="{FF2B5EF4-FFF2-40B4-BE49-F238E27FC236}">
                <a16:creationId xmlns:a16="http://schemas.microsoft.com/office/drawing/2014/main" id="{F4124356-9123-3049-8428-E6BE64FC30C2}"/>
              </a:ext>
            </a:extLst>
          </p:cNvPr>
          <p:cNvSpPr txBox="1"/>
          <p:nvPr/>
        </p:nvSpPr>
        <p:spPr>
          <a:xfrm>
            <a:off x="1282390" y="1092820"/>
            <a:ext cx="7170234" cy="3046988"/>
          </a:xfrm>
          <a:prstGeom prst="rect">
            <a:avLst/>
          </a:prstGeom>
          <a:noFill/>
        </p:spPr>
        <p:txBody>
          <a:bodyPr wrap="square" rtlCol="0">
            <a:spAutoFit/>
          </a:bodyPr>
          <a:lstStyle/>
          <a:p>
            <a:r>
              <a:rPr lang="en-US" sz="2400" dirty="0"/>
              <a:t>In those days also I saw the Jews who had married women of Ashdod, Ammon, and Moab. </a:t>
            </a:r>
            <a:r>
              <a:rPr lang="en-US" sz="2400" baseline="30000" dirty="0"/>
              <a:t>24 </a:t>
            </a:r>
            <a:r>
              <a:rPr lang="en-US" sz="2400" dirty="0"/>
              <a:t>And half of their children spoke the language of Ashdod, and they could not speak the language of Judah, but only the language of each people. </a:t>
            </a:r>
            <a:r>
              <a:rPr lang="en-US" sz="2400" baseline="30000" dirty="0"/>
              <a:t> 29 </a:t>
            </a:r>
            <a:r>
              <a:rPr lang="en-US" sz="2400" dirty="0"/>
              <a:t>Remember them, O my God, because they have desecrated the priesthood and the covenant of the priesthood and the Levites.</a:t>
            </a:r>
          </a:p>
          <a:p>
            <a:pPr algn="r"/>
            <a:r>
              <a:rPr lang="en-US" sz="2400" dirty="0"/>
              <a:t>Nehemiah 13:23-29</a:t>
            </a:r>
          </a:p>
        </p:txBody>
      </p:sp>
    </p:spTree>
    <p:extLst>
      <p:ext uri="{BB962C8B-B14F-4D97-AF65-F5344CB8AC3E}">
        <p14:creationId xmlns:p14="http://schemas.microsoft.com/office/powerpoint/2010/main" val="1767694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24726-24A1-EF47-B18A-4049BA91069E}"/>
              </a:ext>
            </a:extLst>
          </p:cNvPr>
          <p:cNvSpPr txBox="1"/>
          <p:nvPr/>
        </p:nvSpPr>
        <p:spPr>
          <a:xfrm>
            <a:off x="613317" y="401444"/>
            <a:ext cx="7973122" cy="461665"/>
          </a:xfrm>
          <a:prstGeom prst="rect">
            <a:avLst/>
          </a:prstGeom>
          <a:noFill/>
        </p:spPr>
        <p:txBody>
          <a:bodyPr wrap="square" rtlCol="0">
            <a:spAutoFit/>
          </a:bodyPr>
          <a:lstStyle/>
          <a:p>
            <a:pPr marL="514350" indent="-514350">
              <a:buFont typeface="+mj-lt"/>
              <a:buAutoNum type="arabicPeriod" startAt="4"/>
            </a:pPr>
            <a:r>
              <a:rPr lang="en-US" sz="2400" dirty="0">
                <a:solidFill>
                  <a:srgbClr val="123339"/>
                </a:solidFill>
              </a:rPr>
              <a:t>Here we go again…Intermarriage with unbelievers. </a:t>
            </a:r>
          </a:p>
        </p:txBody>
      </p:sp>
      <p:sp>
        <p:nvSpPr>
          <p:cNvPr id="2" name="TextBox 1">
            <a:extLst>
              <a:ext uri="{FF2B5EF4-FFF2-40B4-BE49-F238E27FC236}">
                <a16:creationId xmlns:a16="http://schemas.microsoft.com/office/drawing/2014/main" id="{F4124356-9123-3049-8428-E6BE64FC30C2}"/>
              </a:ext>
            </a:extLst>
          </p:cNvPr>
          <p:cNvSpPr txBox="1"/>
          <p:nvPr/>
        </p:nvSpPr>
        <p:spPr>
          <a:xfrm>
            <a:off x="1282390" y="1092820"/>
            <a:ext cx="7170234" cy="2308324"/>
          </a:xfrm>
          <a:prstGeom prst="rect">
            <a:avLst/>
          </a:prstGeom>
          <a:noFill/>
        </p:spPr>
        <p:txBody>
          <a:bodyPr wrap="square" rtlCol="0">
            <a:spAutoFit/>
          </a:bodyPr>
          <a:lstStyle/>
          <a:p>
            <a:r>
              <a:rPr lang="en-US" sz="2400" baseline="30000" dirty="0"/>
              <a:t>25 </a:t>
            </a:r>
            <a:r>
              <a:rPr lang="en-US" sz="2400" dirty="0"/>
              <a:t>And I confronted them and cursed them and beat some of them and pulled out their hair. And I made them take an oath in the name of God, saying, “You shall not give your daughters to their sons, or take their daughters for your sons or for yourselves.  </a:t>
            </a:r>
          </a:p>
          <a:p>
            <a:pPr algn="r"/>
            <a:r>
              <a:rPr lang="en-US" sz="2400" dirty="0"/>
              <a:t>Nehemiah 13:25</a:t>
            </a:r>
          </a:p>
        </p:txBody>
      </p:sp>
    </p:spTree>
    <p:extLst>
      <p:ext uri="{BB962C8B-B14F-4D97-AF65-F5344CB8AC3E}">
        <p14:creationId xmlns:p14="http://schemas.microsoft.com/office/powerpoint/2010/main" val="3011487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24726-24A1-EF47-B18A-4049BA91069E}"/>
              </a:ext>
            </a:extLst>
          </p:cNvPr>
          <p:cNvSpPr txBox="1"/>
          <p:nvPr/>
        </p:nvSpPr>
        <p:spPr>
          <a:xfrm>
            <a:off x="613317" y="401444"/>
            <a:ext cx="7973122" cy="461665"/>
          </a:xfrm>
          <a:prstGeom prst="rect">
            <a:avLst/>
          </a:prstGeom>
          <a:noFill/>
        </p:spPr>
        <p:txBody>
          <a:bodyPr wrap="square" rtlCol="0">
            <a:spAutoFit/>
          </a:bodyPr>
          <a:lstStyle/>
          <a:p>
            <a:pPr marL="514350" indent="-514350">
              <a:buFont typeface="+mj-lt"/>
              <a:buAutoNum type="arabicPeriod" startAt="4"/>
            </a:pPr>
            <a:r>
              <a:rPr lang="en-US" sz="2400" dirty="0">
                <a:solidFill>
                  <a:srgbClr val="123339"/>
                </a:solidFill>
              </a:rPr>
              <a:t>Here we go again…Intermarriage with unbelievers. </a:t>
            </a:r>
          </a:p>
        </p:txBody>
      </p:sp>
      <p:sp>
        <p:nvSpPr>
          <p:cNvPr id="2" name="TextBox 1">
            <a:extLst>
              <a:ext uri="{FF2B5EF4-FFF2-40B4-BE49-F238E27FC236}">
                <a16:creationId xmlns:a16="http://schemas.microsoft.com/office/drawing/2014/main" id="{F4124356-9123-3049-8428-E6BE64FC30C2}"/>
              </a:ext>
            </a:extLst>
          </p:cNvPr>
          <p:cNvSpPr txBox="1"/>
          <p:nvPr/>
        </p:nvSpPr>
        <p:spPr>
          <a:xfrm>
            <a:off x="1282390" y="1092820"/>
            <a:ext cx="7170234" cy="3046988"/>
          </a:xfrm>
          <a:prstGeom prst="rect">
            <a:avLst/>
          </a:prstGeom>
          <a:noFill/>
        </p:spPr>
        <p:txBody>
          <a:bodyPr wrap="square" rtlCol="0">
            <a:spAutoFit/>
          </a:bodyPr>
          <a:lstStyle/>
          <a:p>
            <a:r>
              <a:rPr lang="en-US" sz="2400" baseline="30000" dirty="0"/>
              <a:t>26 </a:t>
            </a:r>
            <a:r>
              <a:rPr lang="en-US" sz="2400" dirty="0"/>
              <a:t>Did not Solomon king of Israel sin on account of such women? Among the many nations there was no king like him, and he was beloved by his God, and God made him king over all Israel. Nevertheless, foreign women made even him to sin. </a:t>
            </a:r>
            <a:r>
              <a:rPr lang="en-US" sz="2400" baseline="30000" dirty="0"/>
              <a:t>27 </a:t>
            </a:r>
            <a:r>
              <a:rPr lang="en-US" sz="2400" dirty="0"/>
              <a:t>Shall we then listen to you and do all this great evil and act treacherously against our God by marrying foreign women?”   </a:t>
            </a:r>
          </a:p>
          <a:p>
            <a:pPr algn="r"/>
            <a:r>
              <a:rPr lang="en-US" sz="2400" dirty="0"/>
              <a:t>Nehemiah 13:26-27</a:t>
            </a:r>
          </a:p>
        </p:txBody>
      </p:sp>
    </p:spTree>
    <p:extLst>
      <p:ext uri="{BB962C8B-B14F-4D97-AF65-F5344CB8AC3E}">
        <p14:creationId xmlns:p14="http://schemas.microsoft.com/office/powerpoint/2010/main" val="2079861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424726-24A1-EF47-B18A-4049BA91069E}"/>
              </a:ext>
            </a:extLst>
          </p:cNvPr>
          <p:cNvSpPr txBox="1"/>
          <p:nvPr/>
        </p:nvSpPr>
        <p:spPr>
          <a:xfrm>
            <a:off x="613317" y="401444"/>
            <a:ext cx="7973122" cy="461665"/>
          </a:xfrm>
          <a:prstGeom prst="rect">
            <a:avLst/>
          </a:prstGeom>
          <a:noFill/>
        </p:spPr>
        <p:txBody>
          <a:bodyPr wrap="square" rtlCol="0">
            <a:spAutoFit/>
          </a:bodyPr>
          <a:lstStyle/>
          <a:p>
            <a:pPr marL="514350" indent="-514350">
              <a:buFont typeface="+mj-lt"/>
              <a:buAutoNum type="arabicPeriod" startAt="4"/>
            </a:pPr>
            <a:r>
              <a:rPr lang="en-US" sz="2400" dirty="0">
                <a:solidFill>
                  <a:srgbClr val="123339"/>
                </a:solidFill>
              </a:rPr>
              <a:t>Here we go again…Intermarriage with unbelievers. </a:t>
            </a:r>
          </a:p>
        </p:txBody>
      </p:sp>
      <p:sp>
        <p:nvSpPr>
          <p:cNvPr id="2" name="TextBox 1">
            <a:extLst>
              <a:ext uri="{FF2B5EF4-FFF2-40B4-BE49-F238E27FC236}">
                <a16:creationId xmlns:a16="http://schemas.microsoft.com/office/drawing/2014/main" id="{F4124356-9123-3049-8428-E6BE64FC30C2}"/>
              </a:ext>
            </a:extLst>
          </p:cNvPr>
          <p:cNvSpPr txBox="1"/>
          <p:nvPr/>
        </p:nvSpPr>
        <p:spPr>
          <a:xfrm>
            <a:off x="1282390" y="1092820"/>
            <a:ext cx="7170234" cy="1938992"/>
          </a:xfrm>
          <a:prstGeom prst="rect">
            <a:avLst/>
          </a:prstGeom>
          <a:noFill/>
        </p:spPr>
        <p:txBody>
          <a:bodyPr wrap="square" rtlCol="0">
            <a:spAutoFit/>
          </a:bodyPr>
          <a:lstStyle/>
          <a:p>
            <a:r>
              <a:rPr lang="en-US" sz="2400" baseline="30000" dirty="0"/>
              <a:t>28 </a:t>
            </a:r>
            <a:r>
              <a:rPr lang="en-US" sz="2400" dirty="0"/>
              <a:t>And one of the sons of Jehoiada, the son of </a:t>
            </a:r>
            <a:r>
              <a:rPr lang="en-US" sz="2400" dirty="0" err="1"/>
              <a:t>Eliashib</a:t>
            </a:r>
            <a:r>
              <a:rPr lang="en-US" sz="2400" dirty="0"/>
              <a:t> the high priest, was the son-in-law of Sanballat the </a:t>
            </a:r>
            <a:r>
              <a:rPr lang="en-US" sz="2400" dirty="0" err="1"/>
              <a:t>Horonite</a:t>
            </a:r>
            <a:r>
              <a:rPr lang="en-US" sz="2400" dirty="0"/>
              <a:t>. Therefore I chased him from me.    </a:t>
            </a:r>
          </a:p>
          <a:p>
            <a:pPr algn="r"/>
            <a:endParaRPr lang="en-US" sz="2400" dirty="0"/>
          </a:p>
          <a:p>
            <a:pPr algn="r"/>
            <a:r>
              <a:rPr lang="en-US" sz="2400" dirty="0"/>
              <a:t>Nehemiah 13:28</a:t>
            </a:r>
          </a:p>
        </p:txBody>
      </p:sp>
    </p:spTree>
    <p:extLst>
      <p:ext uri="{BB962C8B-B14F-4D97-AF65-F5344CB8AC3E}">
        <p14:creationId xmlns:p14="http://schemas.microsoft.com/office/powerpoint/2010/main" val="2293015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24356-9123-3049-8428-E6BE64FC30C2}"/>
              </a:ext>
            </a:extLst>
          </p:cNvPr>
          <p:cNvSpPr txBox="1"/>
          <p:nvPr/>
        </p:nvSpPr>
        <p:spPr>
          <a:xfrm>
            <a:off x="2330604" y="1048214"/>
            <a:ext cx="4304371" cy="1446550"/>
          </a:xfrm>
          <a:prstGeom prst="rect">
            <a:avLst/>
          </a:prstGeom>
          <a:noFill/>
        </p:spPr>
        <p:txBody>
          <a:bodyPr wrap="square" rtlCol="0">
            <a:spAutoFit/>
          </a:bodyPr>
          <a:lstStyle/>
          <a:p>
            <a:r>
              <a:rPr lang="en-US" sz="4000" dirty="0">
                <a:solidFill>
                  <a:srgbClr val="123339"/>
                </a:solidFill>
              </a:rPr>
              <a:t>The King has come! </a:t>
            </a:r>
            <a:r>
              <a:rPr lang="en-US" sz="2400" dirty="0"/>
              <a:t> </a:t>
            </a:r>
          </a:p>
          <a:p>
            <a:pPr algn="r"/>
            <a:endParaRPr lang="en-US" sz="2400" dirty="0"/>
          </a:p>
          <a:p>
            <a:pPr algn="r"/>
            <a:r>
              <a:rPr lang="en-US" sz="2400" dirty="0">
                <a:solidFill>
                  <a:srgbClr val="123339"/>
                </a:solidFill>
              </a:rPr>
              <a:t>Matthew 1:1</a:t>
            </a:r>
          </a:p>
        </p:txBody>
      </p:sp>
    </p:spTree>
    <p:extLst>
      <p:ext uri="{BB962C8B-B14F-4D97-AF65-F5344CB8AC3E}">
        <p14:creationId xmlns:p14="http://schemas.microsoft.com/office/powerpoint/2010/main" val="416053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24356-9123-3049-8428-E6BE64FC30C2}"/>
              </a:ext>
            </a:extLst>
          </p:cNvPr>
          <p:cNvSpPr txBox="1"/>
          <p:nvPr/>
        </p:nvSpPr>
        <p:spPr>
          <a:xfrm>
            <a:off x="858643" y="591014"/>
            <a:ext cx="7504770" cy="2677656"/>
          </a:xfrm>
          <a:prstGeom prst="rect">
            <a:avLst/>
          </a:prstGeom>
          <a:noFill/>
        </p:spPr>
        <p:txBody>
          <a:bodyPr wrap="square" rtlCol="0">
            <a:spAutoFit/>
          </a:bodyPr>
          <a:lstStyle/>
          <a:p>
            <a:r>
              <a:rPr lang="en-US" sz="2400" baseline="30000" dirty="0"/>
              <a:t>20</a:t>
            </a:r>
            <a:r>
              <a:rPr lang="en-US" sz="2400" dirty="0"/>
              <a:t> But as he considered these things, behold, an angel of the Lord appeared to him in a dream, saying, “Joseph, son of David, do not fear to take Mary as your wife, for that which is conceived in her is from the Holy Spirit. </a:t>
            </a:r>
            <a:r>
              <a:rPr lang="en-US" sz="2400" baseline="30000" dirty="0"/>
              <a:t>21</a:t>
            </a:r>
            <a:r>
              <a:rPr lang="en-US" sz="2400" dirty="0"/>
              <a:t> She will bear a son, and you shall call his name Jesus, for he will save his people from their sins.”</a:t>
            </a:r>
          </a:p>
          <a:p>
            <a:pPr algn="r"/>
            <a:r>
              <a:rPr lang="en-US" sz="2400" dirty="0">
                <a:solidFill>
                  <a:srgbClr val="123339"/>
                </a:solidFill>
              </a:rPr>
              <a:t>Matthew 1:20-21</a:t>
            </a:r>
          </a:p>
        </p:txBody>
      </p:sp>
    </p:spTree>
    <p:extLst>
      <p:ext uri="{BB962C8B-B14F-4D97-AF65-F5344CB8AC3E}">
        <p14:creationId xmlns:p14="http://schemas.microsoft.com/office/powerpoint/2010/main" val="3546531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124356-9123-3049-8428-E6BE64FC30C2}"/>
              </a:ext>
            </a:extLst>
          </p:cNvPr>
          <p:cNvSpPr txBox="1"/>
          <p:nvPr/>
        </p:nvSpPr>
        <p:spPr>
          <a:xfrm>
            <a:off x="1059365" y="1014760"/>
            <a:ext cx="7159084" cy="1938992"/>
          </a:xfrm>
          <a:prstGeom prst="rect">
            <a:avLst/>
          </a:prstGeom>
          <a:noFill/>
        </p:spPr>
        <p:txBody>
          <a:bodyPr wrap="square" rtlCol="0">
            <a:spAutoFit/>
          </a:bodyPr>
          <a:lstStyle/>
          <a:p>
            <a:r>
              <a:rPr lang="en-US" sz="2400" dirty="0">
                <a:solidFill>
                  <a:srgbClr val="123339"/>
                </a:solidFill>
              </a:rPr>
              <a:t>“In the fullness of time, God sent forth His Son, born of woman, born under the law, to redeem those who were under the law, that we might receive adoption as sons.” </a:t>
            </a:r>
          </a:p>
          <a:p>
            <a:endParaRPr lang="en-US" sz="2400" dirty="0">
              <a:solidFill>
                <a:srgbClr val="123339"/>
              </a:solidFill>
            </a:endParaRPr>
          </a:p>
          <a:p>
            <a:pPr algn="r"/>
            <a:r>
              <a:rPr lang="en-US" sz="2400" dirty="0">
                <a:solidFill>
                  <a:srgbClr val="123339"/>
                </a:solidFill>
              </a:rPr>
              <a:t>Galatians 4:4</a:t>
            </a:r>
          </a:p>
        </p:txBody>
      </p:sp>
    </p:spTree>
    <p:extLst>
      <p:ext uri="{BB962C8B-B14F-4D97-AF65-F5344CB8AC3E}">
        <p14:creationId xmlns:p14="http://schemas.microsoft.com/office/powerpoint/2010/main" val="169264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08A9B-5016-C94A-BCA4-0036858C3C74}"/>
              </a:ext>
            </a:extLst>
          </p:cNvPr>
          <p:cNvSpPr txBox="1"/>
          <p:nvPr/>
        </p:nvSpPr>
        <p:spPr>
          <a:xfrm>
            <a:off x="892098" y="646771"/>
            <a:ext cx="7449015" cy="2585323"/>
          </a:xfrm>
          <a:prstGeom prst="rect">
            <a:avLst/>
          </a:prstGeom>
          <a:noFill/>
        </p:spPr>
        <p:txBody>
          <a:bodyPr wrap="square" rtlCol="0">
            <a:spAutoFit/>
          </a:bodyPr>
          <a:lstStyle/>
          <a:p>
            <a:r>
              <a:rPr lang="en-US" sz="2400" dirty="0">
                <a:solidFill>
                  <a:srgbClr val="123339"/>
                </a:solidFill>
              </a:rPr>
              <a:t>And the singers sang with </a:t>
            </a:r>
            <a:r>
              <a:rPr lang="en-US" sz="2400" dirty="0" err="1">
                <a:solidFill>
                  <a:srgbClr val="123339"/>
                </a:solidFill>
              </a:rPr>
              <a:t>Jezrahiah</a:t>
            </a:r>
            <a:r>
              <a:rPr lang="en-US" sz="2400" dirty="0">
                <a:solidFill>
                  <a:srgbClr val="123339"/>
                </a:solidFill>
              </a:rPr>
              <a:t> as their leader. </a:t>
            </a:r>
            <a:r>
              <a:rPr lang="en-US" sz="2400" baseline="30000" dirty="0">
                <a:solidFill>
                  <a:srgbClr val="123339"/>
                </a:solidFill>
              </a:rPr>
              <a:t>43 </a:t>
            </a:r>
            <a:r>
              <a:rPr lang="en-US" sz="2400" dirty="0">
                <a:solidFill>
                  <a:srgbClr val="123339"/>
                </a:solidFill>
              </a:rPr>
              <a:t>And they offered great sacrifices that day and rejoiced, for God had made them rejoice with great joy; the women and children also rejoiced. And the joy of Jerusalem was heard far away. </a:t>
            </a:r>
          </a:p>
          <a:p>
            <a:pPr algn="r"/>
            <a:r>
              <a:rPr lang="en-US" sz="2400" dirty="0">
                <a:solidFill>
                  <a:srgbClr val="123339"/>
                </a:solidFill>
              </a:rPr>
              <a:t>Nehemiah 12:42-43</a:t>
            </a:r>
          </a:p>
          <a:p>
            <a:endParaRPr lang="en-US" dirty="0">
              <a:solidFill>
                <a:srgbClr val="123339"/>
              </a:solidFill>
            </a:endParaRPr>
          </a:p>
        </p:txBody>
      </p:sp>
    </p:spTree>
    <p:extLst>
      <p:ext uri="{BB962C8B-B14F-4D97-AF65-F5344CB8AC3E}">
        <p14:creationId xmlns:p14="http://schemas.microsoft.com/office/powerpoint/2010/main" val="11517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08A9B-5016-C94A-BCA4-0036858C3C74}"/>
              </a:ext>
            </a:extLst>
          </p:cNvPr>
          <p:cNvSpPr txBox="1"/>
          <p:nvPr/>
        </p:nvSpPr>
        <p:spPr>
          <a:xfrm>
            <a:off x="892098" y="646771"/>
            <a:ext cx="7449015" cy="3693319"/>
          </a:xfrm>
          <a:prstGeom prst="rect">
            <a:avLst/>
          </a:prstGeom>
          <a:noFill/>
        </p:spPr>
        <p:txBody>
          <a:bodyPr wrap="square" rtlCol="0">
            <a:spAutoFit/>
          </a:bodyPr>
          <a:lstStyle/>
          <a:p>
            <a:r>
              <a:rPr lang="en-US" sz="2400" dirty="0">
                <a:solidFill>
                  <a:srgbClr val="123339"/>
                </a:solidFill>
              </a:rPr>
              <a:t>On that day they read from the Book of Moses in the hearing of the people. And in it was found written that no Ammonite or Moabite should ever enter the assembly of God, </a:t>
            </a:r>
            <a:r>
              <a:rPr lang="en-US" sz="2400" baseline="30000" dirty="0">
                <a:solidFill>
                  <a:srgbClr val="123339"/>
                </a:solidFill>
              </a:rPr>
              <a:t>2 </a:t>
            </a:r>
            <a:r>
              <a:rPr lang="en-US" sz="2400" dirty="0">
                <a:solidFill>
                  <a:srgbClr val="123339"/>
                </a:solidFill>
              </a:rPr>
              <a:t>for they did not meet the people of Israel with bread and water, but hired Balaam against them to curse them—yet our God turned the curse into a blessing. </a:t>
            </a:r>
            <a:r>
              <a:rPr lang="en-US" sz="2400" baseline="30000" dirty="0">
                <a:solidFill>
                  <a:srgbClr val="123339"/>
                </a:solidFill>
              </a:rPr>
              <a:t>3 </a:t>
            </a:r>
            <a:r>
              <a:rPr lang="en-US" sz="2400" dirty="0">
                <a:solidFill>
                  <a:srgbClr val="123339"/>
                </a:solidFill>
              </a:rPr>
              <a:t>As soon as the people heard the law, they separated from Israel all those of foreign descent. </a:t>
            </a:r>
          </a:p>
          <a:p>
            <a:pPr algn="r"/>
            <a:r>
              <a:rPr lang="en-US" sz="2400" dirty="0">
                <a:solidFill>
                  <a:srgbClr val="123339"/>
                </a:solidFill>
              </a:rPr>
              <a:t>Nehemiah 13:1-3</a:t>
            </a:r>
          </a:p>
          <a:p>
            <a:endParaRPr lang="en-US" dirty="0">
              <a:solidFill>
                <a:srgbClr val="123339"/>
              </a:solidFill>
            </a:endParaRPr>
          </a:p>
        </p:txBody>
      </p:sp>
    </p:spTree>
    <p:extLst>
      <p:ext uri="{BB962C8B-B14F-4D97-AF65-F5344CB8AC3E}">
        <p14:creationId xmlns:p14="http://schemas.microsoft.com/office/powerpoint/2010/main" val="3339848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08A9B-5016-C94A-BCA4-0036858C3C74}"/>
              </a:ext>
            </a:extLst>
          </p:cNvPr>
          <p:cNvSpPr txBox="1"/>
          <p:nvPr/>
        </p:nvSpPr>
        <p:spPr>
          <a:xfrm>
            <a:off x="892098" y="646771"/>
            <a:ext cx="7449015" cy="3693319"/>
          </a:xfrm>
          <a:prstGeom prst="rect">
            <a:avLst/>
          </a:prstGeom>
          <a:noFill/>
        </p:spPr>
        <p:txBody>
          <a:bodyPr wrap="square" rtlCol="0">
            <a:spAutoFit/>
          </a:bodyPr>
          <a:lstStyle/>
          <a:p>
            <a:r>
              <a:rPr lang="en-US" sz="2400" dirty="0">
                <a:solidFill>
                  <a:srgbClr val="123339"/>
                </a:solidFill>
              </a:rPr>
              <a:t>On that day they read from the Book of Moses in the hearing of the people. And in it was found written that no Ammonite or Moabite should ever enter the assembly of God, </a:t>
            </a:r>
            <a:r>
              <a:rPr lang="en-US" sz="2400" baseline="30000" dirty="0">
                <a:solidFill>
                  <a:srgbClr val="123339"/>
                </a:solidFill>
              </a:rPr>
              <a:t>2 </a:t>
            </a:r>
            <a:r>
              <a:rPr lang="en-US" sz="2400" dirty="0">
                <a:solidFill>
                  <a:srgbClr val="123339"/>
                </a:solidFill>
              </a:rPr>
              <a:t>for they did not meet the people of Israel with bread and water, but hired Balaam against them to curse them—yet our God turned the curse into a blessing. </a:t>
            </a:r>
            <a:r>
              <a:rPr lang="en-US" sz="2400" baseline="30000" dirty="0">
                <a:solidFill>
                  <a:srgbClr val="123339"/>
                </a:solidFill>
              </a:rPr>
              <a:t>3 </a:t>
            </a:r>
            <a:r>
              <a:rPr lang="en-US" sz="2400" dirty="0">
                <a:solidFill>
                  <a:srgbClr val="123339"/>
                </a:solidFill>
              </a:rPr>
              <a:t>As soon as the people heard the law, they separated from Israel all those of foreign descent. </a:t>
            </a:r>
          </a:p>
          <a:p>
            <a:pPr algn="r"/>
            <a:r>
              <a:rPr lang="en-US" sz="2400" dirty="0">
                <a:solidFill>
                  <a:srgbClr val="123339"/>
                </a:solidFill>
              </a:rPr>
              <a:t>Nehemiah 13:1-3</a:t>
            </a:r>
          </a:p>
          <a:p>
            <a:endParaRPr lang="en-US" dirty="0">
              <a:solidFill>
                <a:srgbClr val="123339"/>
              </a:solidFill>
            </a:endParaRPr>
          </a:p>
        </p:txBody>
      </p:sp>
    </p:spTree>
    <p:extLst>
      <p:ext uri="{BB962C8B-B14F-4D97-AF65-F5344CB8AC3E}">
        <p14:creationId xmlns:p14="http://schemas.microsoft.com/office/powerpoint/2010/main" val="121985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08A9B-5016-C94A-BCA4-0036858C3C74}"/>
              </a:ext>
            </a:extLst>
          </p:cNvPr>
          <p:cNvSpPr txBox="1"/>
          <p:nvPr/>
        </p:nvSpPr>
        <p:spPr>
          <a:xfrm>
            <a:off x="892098" y="646771"/>
            <a:ext cx="7449015" cy="3693319"/>
          </a:xfrm>
          <a:prstGeom prst="rect">
            <a:avLst/>
          </a:prstGeom>
          <a:noFill/>
        </p:spPr>
        <p:txBody>
          <a:bodyPr wrap="square" rtlCol="0">
            <a:spAutoFit/>
          </a:bodyPr>
          <a:lstStyle/>
          <a:p>
            <a:r>
              <a:rPr lang="en-US" sz="2400" dirty="0">
                <a:solidFill>
                  <a:srgbClr val="123339"/>
                </a:solidFill>
              </a:rPr>
              <a:t>Now before this, </a:t>
            </a:r>
            <a:r>
              <a:rPr lang="en-US" sz="2400" dirty="0" err="1">
                <a:solidFill>
                  <a:srgbClr val="123339"/>
                </a:solidFill>
              </a:rPr>
              <a:t>Eliashib</a:t>
            </a:r>
            <a:r>
              <a:rPr lang="en-US" sz="2400" dirty="0">
                <a:solidFill>
                  <a:srgbClr val="123339"/>
                </a:solidFill>
              </a:rPr>
              <a:t> the priest, who was appointed over the chambers of the house of our God, and who was related to </a:t>
            </a:r>
            <a:r>
              <a:rPr lang="en-US" sz="2400" dirty="0" err="1">
                <a:solidFill>
                  <a:srgbClr val="123339"/>
                </a:solidFill>
              </a:rPr>
              <a:t>Tobiah</a:t>
            </a:r>
            <a:r>
              <a:rPr lang="en-US" sz="2400" dirty="0">
                <a:solidFill>
                  <a:srgbClr val="123339"/>
                </a:solidFill>
              </a:rPr>
              <a:t>, </a:t>
            </a:r>
            <a:r>
              <a:rPr lang="en-US" sz="2400" baseline="30000" dirty="0">
                <a:solidFill>
                  <a:srgbClr val="123339"/>
                </a:solidFill>
              </a:rPr>
              <a:t>5 </a:t>
            </a:r>
            <a:r>
              <a:rPr lang="en-US" sz="2400" dirty="0">
                <a:solidFill>
                  <a:srgbClr val="123339"/>
                </a:solidFill>
              </a:rPr>
              <a:t>prepared for </a:t>
            </a:r>
            <a:r>
              <a:rPr lang="en-US" sz="2400" dirty="0" err="1">
                <a:solidFill>
                  <a:srgbClr val="123339"/>
                </a:solidFill>
              </a:rPr>
              <a:t>Tobiah</a:t>
            </a:r>
            <a:r>
              <a:rPr lang="en-US" sz="2400" dirty="0">
                <a:solidFill>
                  <a:srgbClr val="123339"/>
                </a:solidFill>
              </a:rPr>
              <a:t> a large chamber where they had previously put the grain offering, the frankincense, the vessels, and the tithes of grain, wine, and oil, which were given by commandment to the Levites, singers, and gatekeepers, and the contributions for the priests.</a:t>
            </a:r>
            <a:r>
              <a:rPr lang="en-US" b="1" dirty="0"/>
              <a:t> </a:t>
            </a:r>
            <a:r>
              <a:rPr lang="en-US" sz="2400" dirty="0"/>
              <a:t> </a:t>
            </a:r>
          </a:p>
          <a:p>
            <a:pPr algn="r"/>
            <a:r>
              <a:rPr lang="en-US" sz="2400" dirty="0">
                <a:solidFill>
                  <a:srgbClr val="123339"/>
                </a:solidFill>
              </a:rPr>
              <a:t>Nehemiah 13:4-9</a:t>
            </a:r>
          </a:p>
          <a:p>
            <a:endParaRPr lang="en-US" dirty="0">
              <a:solidFill>
                <a:srgbClr val="123339"/>
              </a:solidFill>
            </a:endParaRPr>
          </a:p>
        </p:txBody>
      </p:sp>
    </p:spTree>
    <p:extLst>
      <p:ext uri="{BB962C8B-B14F-4D97-AF65-F5344CB8AC3E}">
        <p14:creationId xmlns:p14="http://schemas.microsoft.com/office/powerpoint/2010/main" val="203682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08A9B-5016-C94A-BCA4-0036858C3C74}"/>
              </a:ext>
            </a:extLst>
          </p:cNvPr>
          <p:cNvSpPr txBox="1"/>
          <p:nvPr/>
        </p:nvSpPr>
        <p:spPr>
          <a:xfrm>
            <a:off x="869796" y="356839"/>
            <a:ext cx="7449015" cy="4801314"/>
          </a:xfrm>
          <a:prstGeom prst="rect">
            <a:avLst/>
          </a:prstGeom>
          <a:noFill/>
        </p:spPr>
        <p:txBody>
          <a:bodyPr wrap="square" rtlCol="0">
            <a:spAutoFit/>
          </a:bodyPr>
          <a:lstStyle/>
          <a:p>
            <a:r>
              <a:rPr lang="en-US" sz="2400" baseline="30000" dirty="0">
                <a:solidFill>
                  <a:srgbClr val="123339"/>
                </a:solidFill>
              </a:rPr>
              <a:t>6 </a:t>
            </a:r>
            <a:r>
              <a:rPr lang="en-US" sz="2400" dirty="0">
                <a:solidFill>
                  <a:srgbClr val="123339"/>
                </a:solidFill>
              </a:rPr>
              <a:t>While this was taking place, I was not in Jerusalem, for in the thirty-second year of Artaxerxes king of Babylon I went to the king. And after some time I asked leave of the king </a:t>
            </a:r>
            <a:r>
              <a:rPr lang="en-US" sz="2400" baseline="30000" dirty="0">
                <a:solidFill>
                  <a:srgbClr val="123339"/>
                </a:solidFill>
              </a:rPr>
              <a:t>7 </a:t>
            </a:r>
            <a:r>
              <a:rPr lang="en-US" sz="2400" dirty="0">
                <a:solidFill>
                  <a:srgbClr val="123339"/>
                </a:solidFill>
              </a:rPr>
              <a:t>and came to Jerusalem, and I then discovered the evil that </a:t>
            </a:r>
            <a:r>
              <a:rPr lang="en-US" sz="2400" dirty="0" err="1">
                <a:solidFill>
                  <a:srgbClr val="123339"/>
                </a:solidFill>
              </a:rPr>
              <a:t>Eliashib</a:t>
            </a:r>
            <a:r>
              <a:rPr lang="en-US" sz="2400" dirty="0">
                <a:solidFill>
                  <a:srgbClr val="123339"/>
                </a:solidFill>
              </a:rPr>
              <a:t> had done for </a:t>
            </a:r>
            <a:r>
              <a:rPr lang="en-US" sz="2400" dirty="0" err="1">
                <a:solidFill>
                  <a:srgbClr val="123339"/>
                </a:solidFill>
              </a:rPr>
              <a:t>Tobiah</a:t>
            </a:r>
            <a:r>
              <a:rPr lang="en-US" sz="2400" dirty="0">
                <a:solidFill>
                  <a:srgbClr val="123339"/>
                </a:solidFill>
              </a:rPr>
              <a:t>, preparing for him a chamber in the courts of the house of God. </a:t>
            </a:r>
            <a:r>
              <a:rPr lang="en-US" sz="2400" baseline="30000" dirty="0">
                <a:solidFill>
                  <a:srgbClr val="123339"/>
                </a:solidFill>
              </a:rPr>
              <a:t>8 </a:t>
            </a:r>
            <a:r>
              <a:rPr lang="en-US" sz="2400" dirty="0">
                <a:solidFill>
                  <a:srgbClr val="123339"/>
                </a:solidFill>
              </a:rPr>
              <a:t>And I was very angry, and I threw all the household furniture of </a:t>
            </a:r>
            <a:r>
              <a:rPr lang="en-US" sz="2400" dirty="0" err="1">
                <a:solidFill>
                  <a:srgbClr val="123339"/>
                </a:solidFill>
              </a:rPr>
              <a:t>Tobiah</a:t>
            </a:r>
            <a:r>
              <a:rPr lang="en-US" sz="2400" dirty="0">
                <a:solidFill>
                  <a:srgbClr val="123339"/>
                </a:solidFill>
              </a:rPr>
              <a:t> out of the chamber. </a:t>
            </a:r>
            <a:r>
              <a:rPr lang="en-US" sz="2400" baseline="30000" dirty="0">
                <a:solidFill>
                  <a:srgbClr val="123339"/>
                </a:solidFill>
              </a:rPr>
              <a:t>9 </a:t>
            </a:r>
            <a:r>
              <a:rPr lang="en-US" sz="2400" dirty="0">
                <a:solidFill>
                  <a:srgbClr val="123339"/>
                </a:solidFill>
              </a:rPr>
              <a:t>Then I gave orders, and they cleansed the chambers, and I brought back there the vessels of the house of God, with the grain offering and the frankincense.  </a:t>
            </a:r>
          </a:p>
          <a:p>
            <a:pPr algn="r"/>
            <a:r>
              <a:rPr lang="en-US" sz="2400" dirty="0">
                <a:solidFill>
                  <a:srgbClr val="123339"/>
                </a:solidFill>
              </a:rPr>
              <a:t>Nehemiah 13:4-9</a:t>
            </a:r>
          </a:p>
          <a:p>
            <a:endParaRPr lang="en-US" dirty="0">
              <a:solidFill>
                <a:srgbClr val="123339"/>
              </a:solidFill>
            </a:endParaRPr>
          </a:p>
        </p:txBody>
      </p:sp>
    </p:spTree>
    <p:extLst>
      <p:ext uri="{BB962C8B-B14F-4D97-AF65-F5344CB8AC3E}">
        <p14:creationId xmlns:p14="http://schemas.microsoft.com/office/powerpoint/2010/main" val="3400292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08A9B-5016-C94A-BCA4-0036858C3C74}"/>
              </a:ext>
            </a:extLst>
          </p:cNvPr>
          <p:cNvSpPr txBox="1"/>
          <p:nvPr/>
        </p:nvSpPr>
        <p:spPr>
          <a:xfrm>
            <a:off x="892098" y="646771"/>
            <a:ext cx="7449015" cy="3816429"/>
          </a:xfrm>
          <a:prstGeom prst="rect">
            <a:avLst/>
          </a:prstGeom>
          <a:noFill/>
        </p:spPr>
        <p:txBody>
          <a:bodyPr wrap="square" rtlCol="0">
            <a:spAutoFit/>
          </a:bodyPr>
          <a:lstStyle/>
          <a:p>
            <a:r>
              <a:rPr lang="en-US" sz="3200" dirty="0">
                <a:solidFill>
                  <a:srgbClr val="123339"/>
                </a:solidFill>
              </a:rPr>
              <a:t>Now before this</a:t>
            </a:r>
            <a:r>
              <a:rPr lang="en-US" sz="2400" dirty="0">
                <a:solidFill>
                  <a:srgbClr val="123339"/>
                </a:solidFill>
              </a:rPr>
              <a:t>, </a:t>
            </a:r>
            <a:r>
              <a:rPr lang="en-US" sz="2400" dirty="0" err="1">
                <a:solidFill>
                  <a:srgbClr val="123339"/>
                </a:solidFill>
              </a:rPr>
              <a:t>Eliashib</a:t>
            </a:r>
            <a:r>
              <a:rPr lang="en-US" sz="2400" dirty="0">
                <a:solidFill>
                  <a:srgbClr val="123339"/>
                </a:solidFill>
              </a:rPr>
              <a:t> the priest, who was appointed over the chambers of the house of our God, and who was related to </a:t>
            </a:r>
            <a:r>
              <a:rPr lang="en-US" sz="2400" dirty="0" err="1">
                <a:solidFill>
                  <a:srgbClr val="123339"/>
                </a:solidFill>
              </a:rPr>
              <a:t>Tobiah</a:t>
            </a:r>
            <a:r>
              <a:rPr lang="en-US" sz="2400" dirty="0">
                <a:solidFill>
                  <a:srgbClr val="123339"/>
                </a:solidFill>
              </a:rPr>
              <a:t>, </a:t>
            </a:r>
            <a:r>
              <a:rPr lang="en-US" sz="2400" baseline="30000" dirty="0">
                <a:solidFill>
                  <a:srgbClr val="123339"/>
                </a:solidFill>
              </a:rPr>
              <a:t>5 </a:t>
            </a:r>
            <a:r>
              <a:rPr lang="en-US" sz="2400" dirty="0">
                <a:solidFill>
                  <a:srgbClr val="123339"/>
                </a:solidFill>
              </a:rPr>
              <a:t>prepared for </a:t>
            </a:r>
            <a:r>
              <a:rPr lang="en-US" sz="2400" dirty="0" err="1">
                <a:solidFill>
                  <a:srgbClr val="123339"/>
                </a:solidFill>
              </a:rPr>
              <a:t>Tobiah</a:t>
            </a:r>
            <a:r>
              <a:rPr lang="en-US" sz="2400" dirty="0">
                <a:solidFill>
                  <a:srgbClr val="123339"/>
                </a:solidFill>
              </a:rPr>
              <a:t> a large chamber where they had previously put the grain offering, the frankincense, the vessels, and the tithes of grain, wine, and oil, which were given by commandment to the Levites, singers, and gatekeepers, and the contributions for the priests.</a:t>
            </a:r>
            <a:r>
              <a:rPr lang="en-US" b="1" dirty="0"/>
              <a:t> </a:t>
            </a:r>
            <a:r>
              <a:rPr lang="en-US" sz="2400" dirty="0"/>
              <a:t> </a:t>
            </a:r>
          </a:p>
          <a:p>
            <a:pPr algn="r"/>
            <a:r>
              <a:rPr lang="en-US" sz="2400" dirty="0">
                <a:solidFill>
                  <a:srgbClr val="123339"/>
                </a:solidFill>
              </a:rPr>
              <a:t>Nehemiah 13:4-9</a:t>
            </a:r>
          </a:p>
          <a:p>
            <a:endParaRPr lang="en-US" dirty="0">
              <a:solidFill>
                <a:srgbClr val="123339"/>
              </a:solidFill>
            </a:endParaRPr>
          </a:p>
        </p:txBody>
      </p:sp>
    </p:spTree>
    <p:extLst>
      <p:ext uri="{BB962C8B-B14F-4D97-AF65-F5344CB8AC3E}">
        <p14:creationId xmlns:p14="http://schemas.microsoft.com/office/powerpoint/2010/main" val="99533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08A9B-5016-C94A-BCA4-0036858C3C74}"/>
              </a:ext>
            </a:extLst>
          </p:cNvPr>
          <p:cNvSpPr txBox="1"/>
          <p:nvPr/>
        </p:nvSpPr>
        <p:spPr>
          <a:xfrm>
            <a:off x="869796" y="356839"/>
            <a:ext cx="7449015" cy="4924425"/>
          </a:xfrm>
          <a:prstGeom prst="rect">
            <a:avLst/>
          </a:prstGeom>
          <a:noFill/>
        </p:spPr>
        <p:txBody>
          <a:bodyPr wrap="square" rtlCol="0">
            <a:spAutoFit/>
          </a:bodyPr>
          <a:lstStyle/>
          <a:p>
            <a:r>
              <a:rPr lang="en-US" sz="2400" baseline="30000" dirty="0">
                <a:solidFill>
                  <a:srgbClr val="123339"/>
                </a:solidFill>
              </a:rPr>
              <a:t>6 </a:t>
            </a:r>
            <a:r>
              <a:rPr lang="en-US" sz="3200" dirty="0">
                <a:solidFill>
                  <a:srgbClr val="123339"/>
                </a:solidFill>
              </a:rPr>
              <a:t>While this was taking place</a:t>
            </a:r>
            <a:r>
              <a:rPr lang="en-US" sz="2400" dirty="0">
                <a:solidFill>
                  <a:srgbClr val="123339"/>
                </a:solidFill>
              </a:rPr>
              <a:t>, I was not in Jerusalem, for in the thirty-second year of Artaxerxes king of Babylon I went to the king. And after some time I asked leave of the king </a:t>
            </a:r>
            <a:r>
              <a:rPr lang="en-US" sz="2400" baseline="30000" dirty="0">
                <a:solidFill>
                  <a:srgbClr val="123339"/>
                </a:solidFill>
              </a:rPr>
              <a:t>7 </a:t>
            </a:r>
            <a:r>
              <a:rPr lang="en-US" sz="2400" dirty="0">
                <a:solidFill>
                  <a:srgbClr val="123339"/>
                </a:solidFill>
              </a:rPr>
              <a:t>and came to Jerusalem, and I then discovered the evil that </a:t>
            </a:r>
            <a:r>
              <a:rPr lang="en-US" sz="2400" dirty="0" err="1">
                <a:solidFill>
                  <a:srgbClr val="123339"/>
                </a:solidFill>
              </a:rPr>
              <a:t>Eliashib</a:t>
            </a:r>
            <a:r>
              <a:rPr lang="en-US" sz="2400" dirty="0">
                <a:solidFill>
                  <a:srgbClr val="123339"/>
                </a:solidFill>
              </a:rPr>
              <a:t> had done for </a:t>
            </a:r>
            <a:r>
              <a:rPr lang="en-US" sz="2400" dirty="0" err="1">
                <a:solidFill>
                  <a:srgbClr val="123339"/>
                </a:solidFill>
              </a:rPr>
              <a:t>Tobiah</a:t>
            </a:r>
            <a:r>
              <a:rPr lang="en-US" sz="2400" dirty="0">
                <a:solidFill>
                  <a:srgbClr val="123339"/>
                </a:solidFill>
              </a:rPr>
              <a:t>, preparing for him a chamber in the courts of the house of God. </a:t>
            </a:r>
            <a:r>
              <a:rPr lang="en-US" sz="2400" baseline="30000" dirty="0">
                <a:solidFill>
                  <a:srgbClr val="123339"/>
                </a:solidFill>
              </a:rPr>
              <a:t>8 </a:t>
            </a:r>
            <a:r>
              <a:rPr lang="en-US" sz="2400" dirty="0">
                <a:solidFill>
                  <a:srgbClr val="123339"/>
                </a:solidFill>
              </a:rPr>
              <a:t>And I was very angry, and I threw all the household furniture of </a:t>
            </a:r>
            <a:r>
              <a:rPr lang="en-US" sz="2400" dirty="0" err="1">
                <a:solidFill>
                  <a:srgbClr val="123339"/>
                </a:solidFill>
              </a:rPr>
              <a:t>Tobiah</a:t>
            </a:r>
            <a:r>
              <a:rPr lang="en-US" sz="2400" dirty="0">
                <a:solidFill>
                  <a:srgbClr val="123339"/>
                </a:solidFill>
              </a:rPr>
              <a:t> out of the chamber. </a:t>
            </a:r>
            <a:r>
              <a:rPr lang="en-US" sz="2400" baseline="30000" dirty="0">
                <a:solidFill>
                  <a:srgbClr val="123339"/>
                </a:solidFill>
              </a:rPr>
              <a:t>9 </a:t>
            </a:r>
            <a:r>
              <a:rPr lang="en-US" sz="2400" dirty="0">
                <a:solidFill>
                  <a:srgbClr val="123339"/>
                </a:solidFill>
              </a:rPr>
              <a:t>Then I gave orders, and they cleansed the chambers, and I brought back there the vessels of the house of God, with the grain offering and the frankincense.  </a:t>
            </a:r>
          </a:p>
          <a:p>
            <a:pPr algn="r"/>
            <a:r>
              <a:rPr lang="en-US" sz="2400" dirty="0">
                <a:solidFill>
                  <a:srgbClr val="123339"/>
                </a:solidFill>
              </a:rPr>
              <a:t>Nehemiah 13:4-9</a:t>
            </a:r>
          </a:p>
          <a:p>
            <a:endParaRPr lang="en-US" dirty="0">
              <a:solidFill>
                <a:srgbClr val="123339"/>
              </a:solidFill>
            </a:endParaRPr>
          </a:p>
        </p:txBody>
      </p:sp>
    </p:spTree>
    <p:extLst>
      <p:ext uri="{BB962C8B-B14F-4D97-AF65-F5344CB8AC3E}">
        <p14:creationId xmlns:p14="http://schemas.microsoft.com/office/powerpoint/2010/main" val="38593567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hemiah NH 2019" id="{027CDB14-964D-F949-8D05-DA988EC6B4E4}" vid="{282DA118-5C66-F044-9161-9ED05AF42B72}"/>
    </a:ext>
  </a:extLst>
</a:theme>
</file>

<file path=docProps/app.xml><?xml version="1.0" encoding="utf-8"?>
<Properties xmlns="http://schemas.openxmlformats.org/officeDocument/2006/extended-properties" xmlns:vt="http://schemas.openxmlformats.org/officeDocument/2006/docPropsVTypes">
  <Template>Office Theme</Template>
  <TotalTime>3206</TotalTime>
  <Words>393</Words>
  <Application>Microsoft Macintosh PowerPoint</Application>
  <PresentationFormat>On-screen Show (4:3)</PresentationFormat>
  <Paragraphs>72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Jaques</dc:creator>
  <cp:lastModifiedBy>Nancy Jaques</cp:lastModifiedBy>
  <cp:revision>6</cp:revision>
  <dcterms:created xsi:type="dcterms:W3CDTF">2019-11-21T20:24:49Z</dcterms:created>
  <dcterms:modified xsi:type="dcterms:W3CDTF">2019-11-24T01:51:03Z</dcterms:modified>
</cp:coreProperties>
</file>