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81"/>
  </p:normalViewPr>
  <p:slideViewPr>
    <p:cSldViewPr snapToGrid="0" snapToObjects="1">
      <p:cViewPr varScale="1">
        <p:scale>
          <a:sx n="67" d="100"/>
          <a:sy n="67" d="100"/>
        </p:scale>
        <p:origin x="-120" y="-5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95279-9F27-CD4A-9897-911593F9A821}" type="datetimeFigureOut">
              <a:rPr lang="en-US" smtClean="0"/>
              <a:t>11/7/19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8CE7D-19F0-ED4E-8A22-66CB09F703DE}" type="slidenum">
              <a:rPr lang="en-US" smtClean="0"/>
              <a:t>‹#›</a:t>
            </a:fld>
            <a:endParaRPr lang="en-US" dirty="0"/>
          </a:p>
        </p:txBody>
      </p:sp>
    </p:spTree>
    <p:extLst>
      <p:ext uri="{BB962C8B-B14F-4D97-AF65-F5344CB8AC3E}">
        <p14:creationId xmlns:p14="http://schemas.microsoft.com/office/powerpoint/2010/main" val="4288981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8CE7D-19F0-ED4E-8A22-66CB09F703DE}" type="slidenum">
              <a:rPr lang="en-US" smtClean="0"/>
              <a:t>3</a:t>
            </a:fld>
            <a:endParaRPr lang="en-US" dirty="0"/>
          </a:p>
        </p:txBody>
      </p:sp>
    </p:spTree>
    <p:extLst>
      <p:ext uri="{BB962C8B-B14F-4D97-AF65-F5344CB8AC3E}">
        <p14:creationId xmlns:p14="http://schemas.microsoft.com/office/powerpoint/2010/main" val="1228270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dirty="0"/>
          </a:p>
        </p:txBody>
      </p:sp>
    </p:spTree>
    <p:extLst>
      <p:ext uri="{BB962C8B-B14F-4D97-AF65-F5344CB8AC3E}">
        <p14:creationId xmlns:p14="http://schemas.microsoft.com/office/powerpoint/2010/main" val="70605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dirty="0"/>
          </a:p>
        </p:txBody>
      </p:sp>
    </p:spTree>
    <p:extLst>
      <p:ext uri="{BB962C8B-B14F-4D97-AF65-F5344CB8AC3E}">
        <p14:creationId xmlns:p14="http://schemas.microsoft.com/office/powerpoint/2010/main" val="14734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dirty="0"/>
          </a:p>
        </p:txBody>
      </p:sp>
    </p:spTree>
    <p:extLst>
      <p:ext uri="{BB962C8B-B14F-4D97-AF65-F5344CB8AC3E}">
        <p14:creationId xmlns:p14="http://schemas.microsoft.com/office/powerpoint/2010/main" val="1221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dirty="0"/>
          </a:p>
        </p:txBody>
      </p:sp>
    </p:spTree>
    <p:extLst>
      <p:ext uri="{BB962C8B-B14F-4D97-AF65-F5344CB8AC3E}">
        <p14:creationId xmlns:p14="http://schemas.microsoft.com/office/powerpoint/2010/main" val="176804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D891E-0474-5E43-94AD-357B7DCABF63}" type="datetimeFigureOut">
              <a:rPr lang="en-US" smtClean="0"/>
              <a:t>11/7/19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dirty="0"/>
          </a:p>
        </p:txBody>
      </p:sp>
    </p:spTree>
    <p:extLst>
      <p:ext uri="{BB962C8B-B14F-4D97-AF65-F5344CB8AC3E}">
        <p14:creationId xmlns:p14="http://schemas.microsoft.com/office/powerpoint/2010/main" val="7372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5D891E-0474-5E43-94AD-357B7DCABF63}" type="datetimeFigureOut">
              <a:rPr lang="en-US" smtClean="0"/>
              <a:t>11/7/19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dirty="0"/>
          </a:p>
        </p:txBody>
      </p:sp>
    </p:spTree>
    <p:extLst>
      <p:ext uri="{BB962C8B-B14F-4D97-AF65-F5344CB8AC3E}">
        <p14:creationId xmlns:p14="http://schemas.microsoft.com/office/powerpoint/2010/main" val="4050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5D891E-0474-5E43-94AD-357B7DCABF63}" type="datetimeFigureOut">
              <a:rPr lang="en-US" smtClean="0"/>
              <a:t>11/7/19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78D13A-E220-9248-8CFA-C1393A30AAF5}" type="slidenum">
              <a:rPr lang="en-US" smtClean="0"/>
              <a:t>‹#›</a:t>
            </a:fld>
            <a:endParaRPr lang="en-US" dirty="0"/>
          </a:p>
        </p:txBody>
      </p:sp>
    </p:spTree>
    <p:extLst>
      <p:ext uri="{BB962C8B-B14F-4D97-AF65-F5344CB8AC3E}">
        <p14:creationId xmlns:p14="http://schemas.microsoft.com/office/powerpoint/2010/main" val="181872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5D891E-0474-5E43-94AD-357B7DCABF63}" type="datetimeFigureOut">
              <a:rPr lang="en-US" smtClean="0"/>
              <a:t>11/7/19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78D13A-E220-9248-8CFA-C1393A30AAF5}" type="slidenum">
              <a:rPr lang="en-US" smtClean="0"/>
              <a:t>‹#›</a:t>
            </a:fld>
            <a:endParaRPr lang="en-US" dirty="0"/>
          </a:p>
        </p:txBody>
      </p:sp>
    </p:spTree>
    <p:extLst>
      <p:ext uri="{BB962C8B-B14F-4D97-AF65-F5344CB8AC3E}">
        <p14:creationId xmlns:p14="http://schemas.microsoft.com/office/powerpoint/2010/main" val="438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D891E-0474-5E43-94AD-357B7DCABF63}" type="datetimeFigureOut">
              <a:rPr lang="en-US" smtClean="0"/>
              <a:t>11/7/19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78D13A-E220-9248-8CFA-C1393A30AAF5}" type="slidenum">
              <a:rPr lang="en-US" smtClean="0"/>
              <a:t>‹#›</a:t>
            </a:fld>
            <a:endParaRPr lang="en-US" dirty="0"/>
          </a:p>
        </p:txBody>
      </p:sp>
    </p:spTree>
    <p:extLst>
      <p:ext uri="{BB962C8B-B14F-4D97-AF65-F5344CB8AC3E}">
        <p14:creationId xmlns:p14="http://schemas.microsoft.com/office/powerpoint/2010/main" val="7584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11/7/19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dirty="0"/>
          </a:p>
        </p:txBody>
      </p:sp>
    </p:spTree>
    <p:extLst>
      <p:ext uri="{BB962C8B-B14F-4D97-AF65-F5344CB8AC3E}">
        <p14:creationId xmlns:p14="http://schemas.microsoft.com/office/powerpoint/2010/main" val="43683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11/7/19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dirty="0"/>
          </a:p>
        </p:txBody>
      </p:sp>
    </p:spTree>
    <p:extLst>
      <p:ext uri="{BB962C8B-B14F-4D97-AF65-F5344CB8AC3E}">
        <p14:creationId xmlns:p14="http://schemas.microsoft.com/office/powerpoint/2010/main" val="18179165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D891E-0474-5E43-94AD-357B7DCABF63}" type="datetimeFigureOut">
              <a:rPr lang="en-US" smtClean="0"/>
              <a:t>11/7/19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D13A-E220-9248-8CFA-C1393A30AAF5}" type="slidenum">
              <a:rPr lang="en-US" smtClean="0"/>
              <a:t>‹#›</a:t>
            </a:fld>
            <a:endParaRPr lang="en-US" dirty="0"/>
          </a:p>
        </p:txBody>
      </p:sp>
    </p:spTree>
    <p:extLst>
      <p:ext uri="{BB962C8B-B14F-4D97-AF65-F5344CB8AC3E}">
        <p14:creationId xmlns:p14="http://schemas.microsoft.com/office/powerpoint/2010/main" val="205105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04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lstStyle/>
          <a:p>
            <a:pPr marL="0" indent="0">
              <a:buNone/>
            </a:pPr>
            <a:r>
              <a:rPr lang="en-US" u="sng" dirty="0" smtClean="0"/>
              <a:t>Exodus 23:10-</a:t>
            </a:r>
            <a:r>
              <a:rPr lang="en-US" i="1" u="sng" dirty="0" smtClean="0"/>
              <a:t>12</a:t>
            </a:r>
            <a:r>
              <a:rPr lang="en-US" i="1" dirty="0" smtClean="0"/>
              <a:t>, For six years you are to sow your fields and harvest the crops, but during the seventh year let the land lie unplowed and unused.  Then the poor among your people may get food from it, and the wild animals may eat what is left.  Do the same with your vineyard and your olive grove.  Six days do your work but on the seventh day do not work, so that your ox and your donkey may rest, and so that the slave born in your household and the foreigner living among you may be refreshed.</a:t>
            </a:r>
            <a:endParaRPr lang="en-US" u="sng" dirty="0"/>
          </a:p>
        </p:txBody>
      </p:sp>
    </p:spTree>
    <p:extLst>
      <p:ext uri="{BB962C8B-B14F-4D97-AF65-F5344CB8AC3E}">
        <p14:creationId xmlns:p14="http://schemas.microsoft.com/office/powerpoint/2010/main" val="185976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They address areas of vulnerability in the past.</a:t>
            </a:r>
          </a:p>
          <a:p>
            <a:pPr lvl="1"/>
            <a:r>
              <a:rPr lang="en-US" dirty="0"/>
              <a:t>Their Vulnerability to Seek Intimacy Outside the Boundaries God Had Given</a:t>
            </a:r>
          </a:p>
          <a:p>
            <a:pPr lvl="1"/>
            <a:r>
              <a:rPr lang="en-US" dirty="0"/>
              <a:t>Their Vulnerability to Pursue Financial Prosperity Over Relationship to </a:t>
            </a:r>
            <a:r>
              <a:rPr lang="en-US" dirty="0" smtClean="0"/>
              <a:t>God</a:t>
            </a:r>
          </a:p>
          <a:p>
            <a:pPr marL="514350" indent="-514350">
              <a:buAutoNum type="arabicPeriod"/>
            </a:pPr>
            <a:r>
              <a:rPr lang="en-US" dirty="0" smtClean="0"/>
              <a:t>They Assumed Responsibility to Maintain Covenant Relationship &amp; Ministry</a:t>
            </a:r>
          </a:p>
          <a:p>
            <a:pPr marL="457200" lvl="1" indent="0">
              <a:buNone/>
            </a:pPr>
            <a:endParaRPr lang="en-US" dirty="0" smtClean="0"/>
          </a:p>
        </p:txBody>
      </p:sp>
    </p:spTree>
    <p:extLst>
      <p:ext uri="{BB962C8B-B14F-4D97-AF65-F5344CB8AC3E}">
        <p14:creationId xmlns:p14="http://schemas.microsoft.com/office/powerpoint/2010/main" val="251412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normAutofit/>
          </a:bodyPr>
          <a:lstStyle/>
          <a:p>
            <a:pPr marL="514350" indent="-514350">
              <a:buAutoNum type="arabicPeriod" startAt="2"/>
            </a:pPr>
            <a:r>
              <a:rPr lang="en-US" dirty="0" smtClean="0"/>
              <a:t>They Assumed Responsibility to Maintain      Covenant Relationship &amp; Ministry</a:t>
            </a:r>
          </a:p>
          <a:p>
            <a:pPr marL="0" indent="0">
              <a:buNone/>
            </a:pPr>
            <a:r>
              <a:rPr lang="en-US" u="sng" dirty="0" smtClean="0"/>
              <a:t>Nehemiah 10:32</a:t>
            </a:r>
            <a:r>
              <a:rPr lang="en-US" dirty="0" smtClean="0"/>
              <a:t>, </a:t>
            </a:r>
            <a:r>
              <a:rPr lang="en-US" i="1" dirty="0" smtClean="0"/>
              <a:t>We assume the responsibility for carrying out the commands to give a third of a shekel each year for the service of the house of our God</a:t>
            </a:r>
          </a:p>
          <a:p>
            <a:pPr marL="0" indent="0">
              <a:buNone/>
            </a:pPr>
            <a:r>
              <a:rPr lang="en-US" u="sng" dirty="0" smtClean="0"/>
              <a:t>Nehemiah 10:35 ,39</a:t>
            </a:r>
            <a:r>
              <a:rPr lang="en-US" i="1" dirty="0" smtClean="0"/>
              <a:t>, We also assume the responsibility for bringing to the house of the LORD each year the </a:t>
            </a:r>
            <a:r>
              <a:rPr lang="en-US" i="1" dirty="0" smtClean="0"/>
              <a:t>firstfruits</a:t>
            </a:r>
            <a:r>
              <a:rPr lang="en-US" i="1" dirty="0" smtClean="0"/>
              <a:t> of our crops and of every fruit tree</a:t>
            </a:r>
            <a:r>
              <a:rPr lang="mr-IN" i="1" dirty="0" smtClean="0"/>
              <a:t>…</a:t>
            </a:r>
            <a:r>
              <a:rPr lang="en-US" i="1" dirty="0" smtClean="0"/>
              <a:t>We will not neglect the house of our God.</a:t>
            </a:r>
          </a:p>
          <a:p>
            <a:pPr marL="0" indent="0">
              <a:buNone/>
            </a:pPr>
            <a:endParaRPr lang="en-US" u="sng" dirty="0" smtClean="0"/>
          </a:p>
          <a:p>
            <a:pPr marL="457200" lvl="1" indent="0">
              <a:buNone/>
            </a:pPr>
            <a:endParaRPr lang="en-US" dirty="0" smtClean="0"/>
          </a:p>
        </p:txBody>
      </p:sp>
    </p:spTree>
    <p:extLst>
      <p:ext uri="{BB962C8B-B14F-4D97-AF65-F5344CB8AC3E}">
        <p14:creationId xmlns:p14="http://schemas.microsoft.com/office/powerpoint/2010/main" val="373807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lstStyle/>
          <a:p>
            <a:pPr marL="0" indent="0">
              <a:buNone/>
            </a:pPr>
            <a:r>
              <a:rPr lang="en-US" u="sng" dirty="0" smtClean="0"/>
              <a:t>1 Peter 2:5,9</a:t>
            </a:r>
            <a:r>
              <a:rPr lang="en-US" i="1" dirty="0" smtClean="0"/>
              <a:t>, </a:t>
            </a:r>
            <a:r>
              <a:rPr lang="mr-IN" i="1" dirty="0" smtClean="0"/>
              <a:t>…</a:t>
            </a:r>
            <a:r>
              <a:rPr lang="en-US" i="1" dirty="0" smtClean="0"/>
              <a:t>you also, like living stones, are being built into a spiritual house to be a holy priesthood, offering spiritual sacrifices acceptable to God through Jesus Christ</a:t>
            </a:r>
            <a:r>
              <a:rPr lang="mr-IN" i="1" dirty="0" smtClean="0"/>
              <a:t>…</a:t>
            </a:r>
            <a:r>
              <a:rPr lang="en-US" i="1" dirty="0" smtClean="0"/>
              <a:t>you are a chosen people, a royal priesthood, a holy nation, God’s special possession, that you may declare the praises of him who called you out of darkness into his wonderful light.</a:t>
            </a:r>
            <a:endParaRPr lang="en-US" u="sng" dirty="0"/>
          </a:p>
        </p:txBody>
      </p:sp>
    </p:spTree>
    <p:extLst>
      <p:ext uri="{BB962C8B-B14F-4D97-AF65-F5344CB8AC3E}">
        <p14:creationId xmlns:p14="http://schemas.microsoft.com/office/powerpoint/2010/main" val="93712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lstStyle/>
          <a:p>
            <a:pPr marL="0" indent="0">
              <a:buNone/>
            </a:pPr>
            <a:r>
              <a:rPr lang="en-US" u="sng" dirty="0" smtClean="0"/>
              <a:t>Hebrews 13:15-16</a:t>
            </a:r>
            <a:r>
              <a:rPr lang="en-US" i="1" dirty="0" smtClean="0"/>
              <a:t>, Through Jesus, therefore, let us continually offer to God a sacrifice of praise—the fruit of lips that openly profess his name.  And do not forget to do good and to share with others, for with such sacrifices God is pleased.</a:t>
            </a:r>
            <a:endParaRPr lang="en-US" u="sng" dirty="0"/>
          </a:p>
        </p:txBody>
      </p:sp>
    </p:spTree>
    <p:extLst>
      <p:ext uri="{BB962C8B-B14F-4D97-AF65-F5344CB8AC3E}">
        <p14:creationId xmlns:p14="http://schemas.microsoft.com/office/powerpoint/2010/main" val="413721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We assume responsibility to maintain our covenant relationship with God through our personal rhythm of worship, confession, repentance, forgiveness, rededication to the Kingdom of God.</a:t>
            </a:r>
          </a:p>
          <a:p>
            <a:pPr marL="514350" indent="-514350">
              <a:buFont typeface="+mj-lt"/>
              <a:buAutoNum type="arabicPeriod"/>
            </a:pPr>
            <a:r>
              <a:rPr lang="en-US" dirty="0" smtClean="0"/>
              <a:t>We assume responsibility to maintain the ministry of the church by offering ourselves to the body of Christ. (Resources, gifts, passions)</a:t>
            </a:r>
            <a:endParaRPr lang="en-US" dirty="0"/>
          </a:p>
        </p:txBody>
      </p:sp>
    </p:spTree>
    <p:extLst>
      <p:ext uri="{BB962C8B-B14F-4D97-AF65-F5344CB8AC3E}">
        <p14:creationId xmlns:p14="http://schemas.microsoft.com/office/powerpoint/2010/main" val="2638401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lstStyle/>
          <a:p>
            <a:pPr marL="0" indent="0">
              <a:buNone/>
            </a:pPr>
            <a:r>
              <a:rPr lang="en-US" dirty="0" smtClean="0"/>
              <a:t>Will you recommit your life to live in covenant relationship to God?</a:t>
            </a:r>
          </a:p>
          <a:p>
            <a:pPr marL="0" indent="0">
              <a:buNone/>
            </a:pPr>
            <a:r>
              <a:rPr lang="en-US" dirty="0" smtClean="0"/>
              <a:t>Will you commit to obey God in the areas of your vulnerability?</a:t>
            </a:r>
          </a:p>
          <a:p>
            <a:pPr marL="0" indent="0">
              <a:buNone/>
            </a:pPr>
            <a:r>
              <a:rPr lang="en-US" dirty="0" smtClean="0"/>
              <a:t>Will you commit to assume your responsibility to maintain your relationship to God, and the ministry of the church?</a:t>
            </a:r>
            <a:endParaRPr lang="en-US" dirty="0"/>
          </a:p>
        </p:txBody>
      </p:sp>
    </p:spTree>
    <p:extLst>
      <p:ext uri="{BB962C8B-B14F-4D97-AF65-F5344CB8AC3E}">
        <p14:creationId xmlns:p14="http://schemas.microsoft.com/office/powerpoint/2010/main" val="96282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tter"/>
                <a:cs typeface="Bitter"/>
              </a:rPr>
              <a:t>Renewal of Commitment</a:t>
            </a:r>
            <a:endParaRPr lang="en-US" dirty="0">
              <a:latin typeface="Bitter"/>
              <a:cs typeface="Bitter"/>
            </a:endParaRPr>
          </a:p>
        </p:txBody>
      </p:sp>
      <p:sp>
        <p:nvSpPr>
          <p:cNvPr id="3" name="Content Placeholder 2"/>
          <p:cNvSpPr>
            <a:spLocks noGrp="1"/>
          </p:cNvSpPr>
          <p:nvPr>
            <p:ph idx="1"/>
          </p:nvPr>
        </p:nvSpPr>
        <p:spPr/>
        <p:txBody>
          <a:bodyPr/>
          <a:lstStyle/>
          <a:p>
            <a:pPr marL="0" indent="0" algn="ctr">
              <a:buNone/>
            </a:pPr>
            <a:r>
              <a:rPr lang="en-US" dirty="0" smtClean="0">
                <a:latin typeface="Bitter"/>
                <a:cs typeface="Bitter"/>
              </a:rPr>
              <a:t>Nehemiah 9:38-10:39</a:t>
            </a:r>
            <a:endParaRPr lang="en-US" dirty="0">
              <a:latin typeface="Bitter"/>
              <a:cs typeface="Bitter"/>
            </a:endParaRPr>
          </a:p>
        </p:txBody>
      </p:sp>
    </p:spTree>
    <p:extLst>
      <p:ext uri="{BB962C8B-B14F-4D97-AF65-F5344CB8AC3E}">
        <p14:creationId xmlns:p14="http://schemas.microsoft.com/office/powerpoint/2010/main" val="11517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Nehemiah</a:t>
            </a:r>
            <a:endParaRPr lang="en-US" dirty="0"/>
          </a:p>
        </p:txBody>
      </p:sp>
      <p:sp>
        <p:nvSpPr>
          <p:cNvPr id="3" name="Content Placeholder 2"/>
          <p:cNvSpPr>
            <a:spLocks noGrp="1"/>
          </p:cNvSpPr>
          <p:nvPr>
            <p:ph sz="half" idx="1"/>
          </p:nvPr>
        </p:nvSpPr>
        <p:spPr/>
        <p:txBody>
          <a:bodyPr/>
          <a:lstStyle/>
          <a:p>
            <a:pPr marL="0" indent="0" algn="ctr">
              <a:buNone/>
            </a:pPr>
            <a:r>
              <a:rPr lang="en-US" dirty="0" smtClean="0"/>
              <a:t>Chapters 1-6</a:t>
            </a:r>
          </a:p>
          <a:p>
            <a:pPr marL="0" indent="0" algn="ctr">
              <a:buNone/>
            </a:pPr>
            <a:r>
              <a:rPr lang="en-US" dirty="0" smtClean="0"/>
              <a:t>Rebuilding the Walls of Jerusalem</a:t>
            </a:r>
            <a:endParaRPr lang="en-US" dirty="0"/>
          </a:p>
        </p:txBody>
      </p:sp>
      <p:sp>
        <p:nvSpPr>
          <p:cNvPr id="4" name="Content Placeholder 3"/>
          <p:cNvSpPr>
            <a:spLocks noGrp="1"/>
          </p:cNvSpPr>
          <p:nvPr>
            <p:ph sz="half" idx="2"/>
          </p:nvPr>
        </p:nvSpPr>
        <p:spPr/>
        <p:txBody>
          <a:bodyPr/>
          <a:lstStyle/>
          <a:p>
            <a:pPr marL="0" indent="0" algn="ctr">
              <a:buNone/>
            </a:pPr>
            <a:r>
              <a:rPr lang="en-US" dirty="0" smtClean="0"/>
              <a:t>Chapters 7-13</a:t>
            </a:r>
          </a:p>
          <a:p>
            <a:pPr marL="0" indent="0" algn="ctr">
              <a:buNone/>
            </a:pPr>
            <a:r>
              <a:rPr lang="en-US" dirty="0" smtClean="0"/>
              <a:t>Rebuilding the Hearts of the People</a:t>
            </a:r>
            <a:endParaRPr lang="en-US" dirty="0"/>
          </a:p>
        </p:txBody>
      </p:sp>
      <p:cxnSp>
        <p:nvCxnSpPr>
          <p:cNvPr id="6" name="Straight Connector 5"/>
          <p:cNvCxnSpPr/>
          <p:nvPr/>
        </p:nvCxnSpPr>
        <p:spPr>
          <a:xfrm>
            <a:off x="4514850" y="1825625"/>
            <a:ext cx="0" cy="365339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18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Nehemiah</a:t>
            </a:r>
            <a:endParaRPr lang="en-US" dirty="0"/>
          </a:p>
        </p:txBody>
      </p:sp>
      <p:sp>
        <p:nvSpPr>
          <p:cNvPr id="3" name="Content Placeholder 2"/>
          <p:cNvSpPr>
            <a:spLocks noGrp="1"/>
          </p:cNvSpPr>
          <p:nvPr>
            <p:ph idx="1"/>
          </p:nvPr>
        </p:nvSpPr>
        <p:spPr/>
        <p:txBody>
          <a:bodyPr/>
          <a:lstStyle/>
          <a:p>
            <a:r>
              <a:rPr lang="en-US" dirty="0" smtClean="0"/>
              <a:t>Ch. 8  Reading of the Law</a:t>
            </a:r>
          </a:p>
          <a:p>
            <a:r>
              <a:rPr lang="en-US" dirty="0" smtClean="0"/>
              <a:t>Ch. 9 Repenting of Sin</a:t>
            </a:r>
          </a:p>
          <a:p>
            <a:r>
              <a:rPr lang="en-US" dirty="0" smtClean="0"/>
              <a:t>Ch. 10 Renewal of the Covenant</a:t>
            </a:r>
          </a:p>
          <a:p>
            <a:r>
              <a:rPr lang="en-US" dirty="0" smtClean="0"/>
              <a:t>Ch. 11 Resettling the City</a:t>
            </a:r>
          </a:p>
          <a:p>
            <a:r>
              <a:rPr lang="en-US" dirty="0" smtClean="0"/>
              <a:t>Ch. 12 Dedication of the Wall</a:t>
            </a:r>
            <a:endParaRPr lang="en-US" dirty="0"/>
          </a:p>
        </p:txBody>
      </p:sp>
    </p:spTree>
    <p:extLst>
      <p:ext uri="{BB962C8B-B14F-4D97-AF65-F5344CB8AC3E}">
        <p14:creationId xmlns:p14="http://schemas.microsoft.com/office/powerpoint/2010/main" val="322094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lstStyle/>
          <a:p>
            <a:pPr marL="0" indent="0">
              <a:buNone/>
            </a:pPr>
            <a:r>
              <a:rPr lang="en-US" u="sng" dirty="0" smtClean="0"/>
              <a:t>Nehemiah 9:38</a:t>
            </a:r>
          </a:p>
          <a:p>
            <a:pPr marL="0" indent="0">
              <a:buNone/>
            </a:pPr>
            <a:r>
              <a:rPr lang="en-US" dirty="0"/>
              <a:t>	</a:t>
            </a:r>
            <a:r>
              <a:rPr lang="en-US" i="1" dirty="0" smtClean="0"/>
              <a:t>In view of all this, we are making a binding agreement, putting it in writing, and our leaders, our Levites and our priests are affixing their seals to it.</a:t>
            </a:r>
            <a:endParaRPr lang="en-US" dirty="0"/>
          </a:p>
        </p:txBody>
      </p:sp>
    </p:spTree>
    <p:extLst>
      <p:ext uri="{BB962C8B-B14F-4D97-AF65-F5344CB8AC3E}">
        <p14:creationId xmlns:p14="http://schemas.microsoft.com/office/powerpoint/2010/main" val="185992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Nehemiah 10:28-29</a:t>
            </a:r>
          </a:p>
          <a:p>
            <a:pPr marL="0" indent="0">
              <a:buNone/>
            </a:pPr>
            <a:r>
              <a:rPr lang="en-US" dirty="0"/>
              <a:t>	</a:t>
            </a:r>
            <a:r>
              <a:rPr lang="en-US" i="1" dirty="0" smtClean="0"/>
              <a:t>The rest of the people</a:t>
            </a:r>
            <a:r>
              <a:rPr lang="mr-IN" i="1" dirty="0" smtClean="0"/>
              <a:t>…</a:t>
            </a:r>
            <a:r>
              <a:rPr lang="en-US" i="1" dirty="0" smtClean="0"/>
              <a:t>now join their fellow Israelites the nobles, and bind themselves with a curse and an oath to follow the Law of God given through Moses the servant of God and obey carefully all the commands, regulations and decrees of the LORD our Lord.</a:t>
            </a:r>
            <a:endParaRPr lang="en-US" dirty="0"/>
          </a:p>
        </p:txBody>
      </p:sp>
    </p:spTree>
    <p:extLst>
      <p:ext uri="{BB962C8B-B14F-4D97-AF65-F5344CB8AC3E}">
        <p14:creationId xmlns:p14="http://schemas.microsoft.com/office/powerpoint/2010/main" val="83025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They address areas of vulnerability in the past.</a:t>
            </a:r>
          </a:p>
          <a:p>
            <a:pPr lvl="1"/>
            <a:r>
              <a:rPr lang="en-US" dirty="0" smtClean="0"/>
              <a:t>Their Vulnerability to Seek Intimacy Outside the Boundaries God Had Given</a:t>
            </a:r>
          </a:p>
          <a:p>
            <a:pPr marL="457200" lvl="1" indent="0">
              <a:buNone/>
            </a:pPr>
            <a:r>
              <a:rPr lang="en-US" u="sng" dirty="0" smtClean="0"/>
              <a:t>Nehemiah 10:30</a:t>
            </a:r>
            <a:r>
              <a:rPr lang="en-US" i="1" dirty="0" smtClean="0"/>
              <a:t>, We promise not to give our daughters in marriage to the peoples around us or take their daughters for our sons.</a:t>
            </a:r>
            <a:endParaRPr lang="en-US" u="sng" dirty="0"/>
          </a:p>
        </p:txBody>
      </p:sp>
    </p:spTree>
    <p:extLst>
      <p:ext uri="{BB962C8B-B14F-4D97-AF65-F5344CB8AC3E}">
        <p14:creationId xmlns:p14="http://schemas.microsoft.com/office/powerpoint/2010/main" val="20076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lstStyle/>
          <a:p>
            <a:pPr marL="0" indent="0">
              <a:buNone/>
            </a:pPr>
            <a:r>
              <a:rPr lang="en-US" u="sng" dirty="0" smtClean="0"/>
              <a:t>Exodus 34:16</a:t>
            </a:r>
            <a:r>
              <a:rPr lang="en-US" dirty="0" smtClean="0"/>
              <a:t>, </a:t>
            </a:r>
            <a:r>
              <a:rPr lang="en-US" i="1" dirty="0" smtClean="0"/>
              <a:t>And when you choose some of their daughters as wives for your sons and those daughters prostitute themselves to their gods, they will lead your sons to do the same.</a:t>
            </a:r>
          </a:p>
          <a:p>
            <a:pPr marL="0" indent="0">
              <a:buNone/>
            </a:pPr>
            <a:r>
              <a:rPr lang="en-US" u="sng" dirty="0" smtClean="0"/>
              <a:t>Deuteronomy 7:3-4</a:t>
            </a:r>
            <a:r>
              <a:rPr lang="en-US" i="1" dirty="0" smtClean="0"/>
              <a:t>, Do not intermarry with them.  Do not give your daughters to their sons or take their daughters for your sons, for they will turn your children away from following me to serve other gods, and the LORD’s anger will burn against you and will quickly destroy you.</a:t>
            </a:r>
            <a:endParaRPr lang="en-US" u="sng" dirty="0"/>
          </a:p>
        </p:txBody>
      </p:sp>
    </p:spTree>
    <p:extLst>
      <p:ext uri="{BB962C8B-B14F-4D97-AF65-F5344CB8AC3E}">
        <p14:creationId xmlns:p14="http://schemas.microsoft.com/office/powerpoint/2010/main" val="81012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Renewal of Commitment</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They address areas of vulnerability in the past.</a:t>
            </a:r>
          </a:p>
          <a:p>
            <a:pPr lvl="1"/>
            <a:r>
              <a:rPr lang="en-US" dirty="0" smtClean="0"/>
              <a:t>Their Vulnerability to Seek Intimacy Outside the Boundaries God Had Given</a:t>
            </a:r>
          </a:p>
          <a:p>
            <a:pPr lvl="1"/>
            <a:r>
              <a:rPr lang="en-US" dirty="0" smtClean="0"/>
              <a:t>Their Vulnerability to Pursue Financial Prosperity Over Relationship to God</a:t>
            </a:r>
          </a:p>
          <a:p>
            <a:pPr marL="457200" lvl="1" indent="0">
              <a:buNone/>
            </a:pPr>
            <a:r>
              <a:rPr lang="en-US" u="sng" dirty="0" smtClean="0"/>
              <a:t>Nehemiah 10:31</a:t>
            </a:r>
            <a:r>
              <a:rPr lang="en-US" i="1" dirty="0" smtClean="0"/>
              <a:t>, When the neighboring peoples bring merchandise or grain to sell on the Sabbath, we will not buy from them on the Sabbath or on any holy day.  Every seventh year we will forgo working the land and will cancel all debts.</a:t>
            </a:r>
            <a:endParaRPr lang="en-US" u="sng" dirty="0" smtClean="0"/>
          </a:p>
        </p:txBody>
      </p:sp>
    </p:spTree>
    <p:extLst>
      <p:ext uri="{BB962C8B-B14F-4D97-AF65-F5344CB8AC3E}">
        <p14:creationId xmlns:p14="http://schemas.microsoft.com/office/powerpoint/2010/main" val="4072456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1774</TotalTime>
  <Words>797</Words>
  <Application>Microsoft Macintosh PowerPoint</Application>
  <PresentationFormat>On-screen Show (4:3)</PresentationFormat>
  <Paragraphs>54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Renewal of Commitment</vt:lpstr>
      <vt:lpstr>Nehemiah</vt:lpstr>
      <vt:lpstr>Nehemiah</vt:lpstr>
      <vt:lpstr>Renewal of Commitment</vt:lpstr>
      <vt:lpstr>Renewal of Commitment</vt:lpstr>
      <vt:lpstr>Renewal of Commitment</vt:lpstr>
      <vt:lpstr>Renewal of Commitment</vt:lpstr>
      <vt:lpstr>Renewal of Commitment</vt:lpstr>
      <vt:lpstr>Renewal of Commitment</vt:lpstr>
      <vt:lpstr>Renewal of Commitment</vt:lpstr>
      <vt:lpstr>Renewal of Commitment</vt:lpstr>
      <vt:lpstr>Renewal of Commitment</vt:lpstr>
      <vt:lpstr>Renewal of Commitment</vt:lpstr>
      <vt:lpstr>Renewal of Commitment</vt:lpstr>
      <vt:lpstr>Renewal of Commitment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Spade</dc:creator>
  <cp:lastModifiedBy>Brian Sturm</cp:lastModifiedBy>
  <cp:revision>8</cp:revision>
  <dcterms:created xsi:type="dcterms:W3CDTF">2019-09-19T18:00:33Z</dcterms:created>
  <dcterms:modified xsi:type="dcterms:W3CDTF">2019-11-08T21:37:03Z</dcterms:modified>
</cp:coreProperties>
</file>