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A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56"/>
    <p:restoredTop sz="94705"/>
  </p:normalViewPr>
  <p:slideViewPr>
    <p:cSldViewPr snapToGrid="0" snapToObjects="1">
      <p:cViewPr varScale="1">
        <p:scale>
          <a:sx n="79" d="100"/>
          <a:sy n="79" d="100"/>
        </p:scale>
        <p:origin x="21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0605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4734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221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76804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D891E-0474-5E43-94AD-357B7DCABF63}"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372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5D891E-0474-5E43-94AD-357B7DCABF63}" type="datetimeFigureOut">
              <a:rPr lang="en-US" smtClean="0"/>
              <a:t>10/26/19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050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5D891E-0474-5E43-94AD-357B7DCABF63}" type="datetimeFigureOut">
              <a:rPr lang="en-US" smtClean="0"/>
              <a:t>10/26/19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872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5D891E-0474-5E43-94AD-357B7DCABF63}" type="datetimeFigureOut">
              <a:rPr lang="en-US" smtClean="0"/>
              <a:t>10/26/19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8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D891E-0474-5E43-94AD-357B7DCABF63}" type="datetimeFigureOut">
              <a:rPr lang="en-US" smtClean="0"/>
              <a:t>10/26/19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584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10/26/19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683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10/26/19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791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D891E-0474-5E43-94AD-357B7DCABF63}" type="datetimeFigureOut">
              <a:rPr lang="en-US" smtClean="0"/>
              <a:t>10/26/19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D13A-E220-9248-8CFA-C1393A30AAF5}" type="slidenum">
              <a:rPr lang="en-US" smtClean="0"/>
              <a:t>‹#›</a:t>
            </a:fld>
            <a:endParaRPr lang="en-US"/>
          </a:p>
        </p:txBody>
      </p:sp>
    </p:spTree>
    <p:extLst>
      <p:ext uri="{BB962C8B-B14F-4D97-AF65-F5344CB8AC3E}">
        <p14:creationId xmlns:p14="http://schemas.microsoft.com/office/powerpoint/2010/main" val="205105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04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514350" indent="-514350">
              <a:buFont typeface="+mj-lt"/>
              <a:buAutoNum type="alphaUcPeriod"/>
            </a:pPr>
            <a:r>
              <a:rPr lang="en-US" sz="3600" dirty="0">
                <a:solidFill>
                  <a:srgbClr val="123339"/>
                </a:solidFill>
              </a:rPr>
              <a:t>Teachable Hearts are hungry for the truth of God’s Word.</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1839833"/>
            <a:ext cx="8125056" cy="3262432"/>
          </a:xfrm>
          <a:prstGeom prst="rect">
            <a:avLst/>
          </a:prstGeom>
          <a:noFill/>
        </p:spPr>
        <p:txBody>
          <a:bodyPr wrap="square" rtlCol="0">
            <a:spAutoFit/>
          </a:bodyPr>
          <a:lstStyle/>
          <a:p>
            <a:r>
              <a:rPr lang="en-US" sz="2400" dirty="0">
                <a:solidFill>
                  <a:srgbClr val="022A01"/>
                </a:solidFill>
              </a:rPr>
              <a:t>And all the people gathered as one man into the square before the Water Gate. And they told Ezra the scribe to bring the Book of the Law of Moses that the </a:t>
            </a:r>
            <a:r>
              <a:rPr lang="en-US" sz="2400" cap="small" dirty="0">
                <a:solidFill>
                  <a:srgbClr val="022A01"/>
                </a:solidFill>
              </a:rPr>
              <a:t>Lord</a:t>
            </a:r>
            <a:r>
              <a:rPr lang="en-US" sz="2400" dirty="0">
                <a:solidFill>
                  <a:srgbClr val="022A01"/>
                </a:solidFill>
              </a:rPr>
              <a:t> had commanded Israel. </a:t>
            </a:r>
            <a:r>
              <a:rPr lang="en-US" sz="2400" baseline="30000" dirty="0">
                <a:solidFill>
                  <a:srgbClr val="022A01"/>
                </a:solidFill>
              </a:rPr>
              <a:t>2 </a:t>
            </a:r>
            <a:r>
              <a:rPr lang="en-US" sz="2400" dirty="0">
                <a:solidFill>
                  <a:srgbClr val="022A01"/>
                </a:solidFill>
              </a:rPr>
              <a:t>So Ezra the priest brought the Law before the assembly, both men and women and all who could understand what they heard, on the first day of the seventh month. </a:t>
            </a:r>
          </a:p>
          <a:p>
            <a:endParaRPr lang="en-US" sz="1600" b="1" dirty="0">
              <a:solidFill>
                <a:srgbClr val="022A01"/>
              </a:solidFill>
            </a:endParaRPr>
          </a:p>
          <a:p>
            <a:pPr algn="r"/>
            <a:r>
              <a:rPr lang="en-US" sz="2800" dirty="0">
                <a:solidFill>
                  <a:srgbClr val="022A01"/>
                </a:solidFill>
              </a:rPr>
              <a:t>Nehemiah 8:1-2 ESV</a:t>
            </a:r>
          </a:p>
          <a:p>
            <a:endParaRPr lang="en-US" dirty="0"/>
          </a:p>
        </p:txBody>
      </p:sp>
    </p:spTree>
    <p:extLst>
      <p:ext uri="{BB962C8B-B14F-4D97-AF65-F5344CB8AC3E}">
        <p14:creationId xmlns:p14="http://schemas.microsoft.com/office/powerpoint/2010/main" val="1677199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514350" indent="-514350">
              <a:buFont typeface="+mj-lt"/>
              <a:buAutoNum type="alphaUcPeriod"/>
            </a:pPr>
            <a:r>
              <a:rPr lang="en-US" sz="3600" dirty="0">
                <a:solidFill>
                  <a:srgbClr val="123339"/>
                </a:solidFill>
              </a:rPr>
              <a:t>Teachable Hearts are hungry for the truth of God’s Word.</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2003118"/>
            <a:ext cx="8125056" cy="523220"/>
          </a:xfrm>
          <a:prstGeom prst="rect">
            <a:avLst/>
          </a:prstGeom>
          <a:noFill/>
        </p:spPr>
        <p:txBody>
          <a:bodyPr wrap="square" rtlCol="0">
            <a:spAutoFit/>
          </a:bodyPr>
          <a:lstStyle/>
          <a:p>
            <a:pPr marL="285750" indent="-285750">
              <a:buFont typeface="Wingdings" pitchFamily="2" charset="2"/>
              <a:buChar char="Ø"/>
            </a:pPr>
            <a:r>
              <a:rPr lang="en-US" sz="2800" dirty="0">
                <a:solidFill>
                  <a:srgbClr val="022A01"/>
                </a:solidFill>
              </a:rPr>
              <a:t>All the people gathered</a:t>
            </a:r>
          </a:p>
        </p:txBody>
      </p:sp>
    </p:spTree>
    <p:extLst>
      <p:ext uri="{BB962C8B-B14F-4D97-AF65-F5344CB8AC3E}">
        <p14:creationId xmlns:p14="http://schemas.microsoft.com/office/powerpoint/2010/main" val="124971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514350" indent="-514350">
              <a:buFont typeface="+mj-lt"/>
              <a:buAutoNum type="alphaUcPeriod"/>
            </a:pPr>
            <a:r>
              <a:rPr lang="en-US" sz="3600" dirty="0">
                <a:solidFill>
                  <a:srgbClr val="123339"/>
                </a:solidFill>
              </a:rPr>
              <a:t>Teachable Hearts are hungry for the truth of God’s Word.</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2019447"/>
            <a:ext cx="8125056" cy="954107"/>
          </a:xfrm>
          <a:prstGeom prst="rect">
            <a:avLst/>
          </a:prstGeom>
          <a:noFill/>
        </p:spPr>
        <p:txBody>
          <a:bodyPr wrap="square" rtlCol="0">
            <a:spAutoFit/>
          </a:bodyPr>
          <a:lstStyle/>
          <a:p>
            <a:pPr marL="285750" indent="-285750">
              <a:buFont typeface="Wingdings" pitchFamily="2" charset="2"/>
              <a:buChar char="Ø"/>
            </a:pPr>
            <a:r>
              <a:rPr lang="en-US" sz="2800" dirty="0">
                <a:solidFill>
                  <a:srgbClr val="022A01">
                    <a:alpha val="50000"/>
                  </a:srgbClr>
                </a:solidFill>
              </a:rPr>
              <a:t>All the people gathered</a:t>
            </a:r>
          </a:p>
          <a:p>
            <a:pPr marL="285750" indent="-285750">
              <a:buFont typeface="Wingdings" pitchFamily="2" charset="2"/>
              <a:buChar char="Ø"/>
            </a:pPr>
            <a:r>
              <a:rPr lang="en-US" sz="2800" dirty="0">
                <a:solidFill>
                  <a:srgbClr val="022A01"/>
                </a:solidFill>
              </a:rPr>
              <a:t>As one man</a:t>
            </a:r>
          </a:p>
        </p:txBody>
      </p:sp>
    </p:spTree>
    <p:extLst>
      <p:ext uri="{BB962C8B-B14F-4D97-AF65-F5344CB8AC3E}">
        <p14:creationId xmlns:p14="http://schemas.microsoft.com/office/powerpoint/2010/main" val="4208339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514350" indent="-514350">
              <a:buFont typeface="+mj-lt"/>
              <a:buAutoNum type="alphaUcPeriod"/>
            </a:pPr>
            <a:r>
              <a:rPr lang="en-US" sz="3600" dirty="0">
                <a:solidFill>
                  <a:srgbClr val="123339"/>
                </a:solidFill>
              </a:rPr>
              <a:t>Teachable Hearts are hungry for the truth of God’s Word.</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1954133"/>
            <a:ext cx="8125056" cy="1384995"/>
          </a:xfrm>
          <a:prstGeom prst="rect">
            <a:avLst/>
          </a:prstGeom>
          <a:noFill/>
        </p:spPr>
        <p:txBody>
          <a:bodyPr wrap="square" rtlCol="0">
            <a:spAutoFit/>
          </a:bodyPr>
          <a:lstStyle/>
          <a:p>
            <a:pPr marL="285750" indent="-285750">
              <a:buFont typeface="Wingdings" pitchFamily="2" charset="2"/>
              <a:buChar char="Ø"/>
            </a:pPr>
            <a:r>
              <a:rPr lang="en-US" sz="2800" dirty="0">
                <a:solidFill>
                  <a:srgbClr val="022A01">
                    <a:alpha val="50000"/>
                  </a:srgbClr>
                </a:solidFill>
              </a:rPr>
              <a:t>All the people gathered</a:t>
            </a:r>
          </a:p>
          <a:p>
            <a:pPr marL="285750" indent="-285750">
              <a:buFont typeface="Wingdings" pitchFamily="2" charset="2"/>
              <a:buChar char="Ø"/>
            </a:pPr>
            <a:r>
              <a:rPr lang="en-US" sz="2800" dirty="0">
                <a:solidFill>
                  <a:srgbClr val="022A01">
                    <a:alpha val="50000"/>
                  </a:srgbClr>
                </a:solidFill>
              </a:rPr>
              <a:t>As one man</a:t>
            </a:r>
          </a:p>
          <a:p>
            <a:pPr marL="285750" indent="-285750">
              <a:buFont typeface="Wingdings" pitchFamily="2" charset="2"/>
              <a:buChar char="Ø"/>
            </a:pPr>
            <a:r>
              <a:rPr lang="en-US" sz="2800" dirty="0">
                <a:solidFill>
                  <a:srgbClr val="022A01"/>
                </a:solidFill>
              </a:rPr>
              <a:t>They told Ezra the scribe to bring the Book</a:t>
            </a:r>
          </a:p>
        </p:txBody>
      </p:sp>
    </p:spTree>
    <p:extLst>
      <p:ext uri="{BB962C8B-B14F-4D97-AF65-F5344CB8AC3E}">
        <p14:creationId xmlns:p14="http://schemas.microsoft.com/office/powerpoint/2010/main" val="790706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514350" indent="-514350">
              <a:buFont typeface="+mj-lt"/>
              <a:buAutoNum type="alphaUcPeriod"/>
            </a:pPr>
            <a:r>
              <a:rPr lang="en-US" sz="3600" dirty="0">
                <a:solidFill>
                  <a:srgbClr val="123339"/>
                </a:solidFill>
              </a:rPr>
              <a:t>Teachable Hearts are hungry for the truth of God’s Word.</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1921476"/>
            <a:ext cx="8125056" cy="2954655"/>
          </a:xfrm>
          <a:prstGeom prst="rect">
            <a:avLst/>
          </a:prstGeom>
          <a:noFill/>
        </p:spPr>
        <p:txBody>
          <a:bodyPr wrap="square" rtlCol="0">
            <a:spAutoFit/>
          </a:bodyPr>
          <a:lstStyle/>
          <a:p>
            <a:r>
              <a:rPr lang="en-US" sz="2800" dirty="0"/>
              <a:t>So put away all malice and all deceit and hypocrisy and envy and all slander. </a:t>
            </a:r>
            <a:r>
              <a:rPr lang="en-US" sz="2800" baseline="30000" dirty="0"/>
              <a:t>2 </a:t>
            </a:r>
            <a:r>
              <a:rPr lang="en-US" sz="2800" dirty="0"/>
              <a:t>Like newborn infants, long for the pure spiritual milk, that by it you may grow up into salvation— </a:t>
            </a:r>
            <a:r>
              <a:rPr lang="en-US" sz="2800" baseline="30000" dirty="0"/>
              <a:t>3 </a:t>
            </a:r>
            <a:r>
              <a:rPr lang="en-US" sz="2800" dirty="0"/>
              <a:t>if indeed you have tasted that the Lord is good.</a:t>
            </a:r>
            <a:endParaRPr lang="en-US" sz="2800" dirty="0">
              <a:solidFill>
                <a:srgbClr val="022A01"/>
              </a:solidFill>
            </a:endParaRPr>
          </a:p>
          <a:p>
            <a:pPr algn="r"/>
            <a:r>
              <a:rPr lang="en-US" sz="2800" dirty="0">
                <a:solidFill>
                  <a:srgbClr val="022A01"/>
                </a:solidFill>
              </a:rPr>
              <a:t>1 Peter 2:1-3</a:t>
            </a:r>
          </a:p>
          <a:p>
            <a:endParaRPr lang="en-US" dirty="0"/>
          </a:p>
        </p:txBody>
      </p:sp>
    </p:spTree>
    <p:extLst>
      <p:ext uri="{BB962C8B-B14F-4D97-AF65-F5344CB8AC3E}">
        <p14:creationId xmlns:p14="http://schemas.microsoft.com/office/powerpoint/2010/main" val="82102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514350" indent="-514350">
              <a:buFont typeface="+mj-lt"/>
              <a:buAutoNum type="alphaUcPeriod"/>
            </a:pPr>
            <a:r>
              <a:rPr lang="en-US" sz="3600" dirty="0">
                <a:solidFill>
                  <a:srgbClr val="123339"/>
                </a:solidFill>
              </a:rPr>
              <a:t>Teachable Hearts are hungry for the truth of God’s Word.</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2003119"/>
            <a:ext cx="8125056" cy="2523768"/>
          </a:xfrm>
          <a:prstGeom prst="rect">
            <a:avLst/>
          </a:prstGeom>
          <a:noFill/>
        </p:spPr>
        <p:txBody>
          <a:bodyPr wrap="square" rtlCol="0">
            <a:spAutoFit/>
          </a:bodyPr>
          <a:lstStyle/>
          <a:p>
            <a:r>
              <a:rPr lang="en-US" sz="2800" dirty="0"/>
              <a:t>For Ezra had set his heart to study the Law of the </a:t>
            </a:r>
            <a:r>
              <a:rPr lang="en-US" sz="2800" cap="small" dirty="0"/>
              <a:t>Lord</a:t>
            </a:r>
            <a:r>
              <a:rPr lang="en-US" sz="2800" dirty="0"/>
              <a:t>, and to do it and to teach his statutes and rules in Israel. </a:t>
            </a:r>
          </a:p>
          <a:p>
            <a:endParaRPr lang="en-US" sz="2800" dirty="0">
              <a:solidFill>
                <a:srgbClr val="022A01"/>
              </a:solidFill>
            </a:endParaRPr>
          </a:p>
          <a:p>
            <a:pPr algn="r"/>
            <a:r>
              <a:rPr lang="en-US" sz="2800" dirty="0">
                <a:solidFill>
                  <a:srgbClr val="022A01"/>
                </a:solidFill>
              </a:rPr>
              <a:t>Ezra 7:10</a:t>
            </a:r>
          </a:p>
          <a:p>
            <a:endParaRPr lang="en-US" dirty="0"/>
          </a:p>
        </p:txBody>
      </p:sp>
    </p:spTree>
    <p:extLst>
      <p:ext uri="{BB962C8B-B14F-4D97-AF65-F5344CB8AC3E}">
        <p14:creationId xmlns:p14="http://schemas.microsoft.com/office/powerpoint/2010/main" val="2148104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514350" indent="-514350">
              <a:buFont typeface="+mj-lt"/>
              <a:buAutoNum type="alphaUcPeriod"/>
            </a:pPr>
            <a:r>
              <a:rPr lang="en-US" sz="3600" dirty="0">
                <a:solidFill>
                  <a:srgbClr val="123339"/>
                </a:solidFill>
              </a:rPr>
              <a:t>Teachable Hearts are hungry for the truth of God’s Word.</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2117419"/>
            <a:ext cx="8125056" cy="800219"/>
          </a:xfrm>
          <a:prstGeom prst="rect">
            <a:avLst/>
          </a:prstGeom>
          <a:noFill/>
        </p:spPr>
        <p:txBody>
          <a:bodyPr wrap="square" rtlCol="0">
            <a:spAutoFit/>
          </a:bodyPr>
          <a:lstStyle/>
          <a:p>
            <a:pPr marL="457200" indent="-457200">
              <a:buFont typeface="Wingdings" pitchFamily="2" charset="2"/>
              <a:buChar char="Ø"/>
            </a:pPr>
            <a:r>
              <a:rPr lang="en-US" sz="2800" dirty="0"/>
              <a:t>The Lord had commanded Israel.</a:t>
            </a:r>
            <a:endParaRPr lang="en-US" sz="2800" dirty="0">
              <a:solidFill>
                <a:srgbClr val="022A01"/>
              </a:solidFill>
            </a:endParaRPr>
          </a:p>
          <a:p>
            <a:endParaRPr lang="en-US" dirty="0"/>
          </a:p>
        </p:txBody>
      </p:sp>
    </p:spTree>
    <p:extLst>
      <p:ext uri="{BB962C8B-B14F-4D97-AF65-F5344CB8AC3E}">
        <p14:creationId xmlns:p14="http://schemas.microsoft.com/office/powerpoint/2010/main" val="39410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514350" indent="-514350">
              <a:buFont typeface="+mj-lt"/>
              <a:buAutoNum type="alphaUcPeriod"/>
            </a:pPr>
            <a:r>
              <a:rPr lang="en-US" sz="3600" dirty="0">
                <a:solidFill>
                  <a:srgbClr val="123339"/>
                </a:solidFill>
              </a:rPr>
              <a:t>Teachable Hearts are hungry for the truth of God’s Word.</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1888819"/>
            <a:ext cx="8125056" cy="2585323"/>
          </a:xfrm>
          <a:prstGeom prst="rect">
            <a:avLst/>
          </a:prstGeom>
          <a:noFill/>
        </p:spPr>
        <p:txBody>
          <a:bodyPr wrap="square" rtlCol="0">
            <a:spAutoFit/>
          </a:bodyPr>
          <a:lstStyle/>
          <a:p>
            <a:r>
              <a:rPr lang="en-US" sz="3200" dirty="0">
                <a:solidFill>
                  <a:srgbClr val="022A01"/>
                </a:solidFill>
              </a:rPr>
              <a:t>Starts with God…</a:t>
            </a:r>
          </a:p>
          <a:p>
            <a:pPr marL="457200" indent="-457200">
              <a:buFont typeface="Courier New" panose="02070309020205020404" pitchFamily="49" charset="0"/>
              <a:buChar char="o"/>
            </a:pPr>
            <a:r>
              <a:rPr lang="en-US" sz="2800" dirty="0">
                <a:solidFill>
                  <a:srgbClr val="022A01"/>
                </a:solidFill>
              </a:rPr>
              <a:t>Who is He?</a:t>
            </a:r>
          </a:p>
          <a:p>
            <a:pPr marL="457200" indent="-457200">
              <a:buFont typeface="Courier New" panose="02070309020205020404" pitchFamily="49" charset="0"/>
              <a:buChar char="o"/>
            </a:pPr>
            <a:r>
              <a:rPr lang="en-US" sz="2800" dirty="0">
                <a:solidFill>
                  <a:srgbClr val="022A01"/>
                </a:solidFill>
              </a:rPr>
              <a:t>Who are we?</a:t>
            </a:r>
          </a:p>
          <a:p>
            <a:pPr marL="457200" indent="-457200">
              <a:buFont typeface="Courier New" panose="02070309020205020404" pitchFamily="49" charset="0"/>
              <a:buChar char="o"/>
            </a:pPr>
            <a:r>
              <a:rPr lang="en-US" sz="2800" dirty="0">
                <a:solidFill>
                  <a:srgbClr val="022A01"/>
                </a:solidFill>
              </a:rPr>
              <a:t>How are we to live?</a:t>
            </a:r>
          </a:p>
          <a:p>
            <a:endParaRPr lang="en-US" sz="2800" dirty="0">
              <a:solidFill>
                <a:srgbClr val="022A01"/>
              </a:solidFill>
            </a:endParaRPr>
          </a:p>
          <a:p>
            <a:endParaRPr lang="en-US" dirty="0"/>
          </a:p>
        </p:txBody>
      </p:sp>
    </p:spTree>
    <p:extLst>
      <p:ext uri="{BB962C8B-B14F-4D97-AF65-F5344CB8AC3E}">
        <p14:creationId xmlns:p14="http://schemas.microsoft.com/office/powerpoint/2010/main" val="3503142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514350" indent="-514350">
              <a:buFont typeface="+mj-lt"/>
              <a:buAutoNum type="alphaUcPeriod"/>
            </a:pPr>
            <a:r>
              <a:rPr lang="en-US" sz="3600" dirty="0">
                <a:solidFill>
                  <a:srgbClr val="123339"/>
                </a:solidFill>
              </a:rPr>
              <a:t>Teachable Hearts are hungry for the truth of God’s Word.</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1710498"/>
            <a:ext cx="8125056" cy="3108543"/>
          </a:xfrm>
          <a:prstGeom prst="rect">
            <a:avLst/>
          </a:prstGeom>
          <a:noFill/>
        </p:spPr>
        <p:txBody>
          <a:bodyPr wrap="square" rtlCol="0">
            <a:spAutoFit/>
          </a:bodyPr>
          <a:lstStyle/>
          <a:p>
            <a:r>
              <a:rPr lang="en-US" sz="2800" dirty="0">
                <a:solidFill>
                  <a:srgbClr val="022A01"/>
                </a:solidFill>
              </a:rPr>
              <a:t>Whom have I in heaven but you?</a:t>
            </a:r>
            <a:br>
              <a:rPr lang="en-US" sz="2800" dirty="0">
                <a:solidFill>
                  <a:srgbClr val="022A01"/>
                </a:solidFill>
              </a:rPr>
            </a:br>
            <a:r>
              <a:rPr lang="en-US" sz="2800" dirty="0">
                <a:solidFill>
                  <a:srgbClr val="022A01"/>
                </a:solidFill>
              </a:rPr>
              <a:t>    And there is nothing on earth that I desire besides you.</a:t>
            </a:r>
            <a:br>
              <a:rPr lang="en-US" sz="2800" dirty="0">
                <a:solidFill>
                  <a:srgbClr val="022A01"/>
                </a:solidFill>
              </a:rPr>
            </a:br>
            <a:r>
              <a:rPr lang="en-US" sz="2800" baseline="30000" dirty="0">
                <a:solidFill>
                  <a:srgbClr val="022A01"/>
                </a:solidFill>
              </a:rPr>
              <a:t>26 </a:t>
            </a:r>
            <a:r>
              <a:rPr lang="en-US" sz="2800" dirty="0">
                <a:solidFill>
                  <a:srgbClr val="022A01"/>
                </a:solidFill>
              </a:rPr>
              <a:t>My flesh and my heart may fail, but God is the strength of my heart and my portion forever.</a:t>
            </a:r>
          </a:p>
          <a:p>
            <a:pPr algn="r"/>
            <a:endParaRPr lang="en-US" sz="2800" dirty="0">
              <a:solidFill>
                <a:srgbClr val="022A01"/>
              </a:solidFill>
            </a:endParaRPr>
          </a:p>
          <a:p>
            <a:pPr algn="r"/>
            <a:r>
              <a:rPr lang="en-US" sz="2800" dirty="0">
                <a:solidFill>
                  <a:srgbClr val="022A01"/>
                </a:solidFill>
              </a:rPr>
              <a:t>Psalm 73:25-26</a:t>
            </a:r>
            <a:endParaRPr lang="en-US" dirty="0"/>
          </a:p>
        </p:txBody>
      </p:sp>
    </p:spTree>
    <p:extLst>
      <p:ext uri="{BB962C8B-B14F-4D97-AF65-F5344CB8AC3E}">
        <p14:creationId xmlns:p14="http://schemas.microsoft.com/office/powerpoint/2010/main" val="2412518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646331"/>
          </a:xfrm>
          <a:prstGeom prst="rect">
            <a:avLst/>
          </a:prstGeom>
          <a:solidFill>
            <a:srgbClr val="859C88">
              <a:alpha val="56000"/>
            </a:srgbClr>
          </a:solidFill>
        </p:spPr>
        <p:txBody>
          <a:bodyPr wrap="square" rtlCol="0">
            <a:spAutoFit/>
          </a:bodyPr>
          <a:lstStyle/>
          <a:p>
            <a:pPr marL="514350" indent="-514350">
              <a:buFont typeface="+mj-lt"/>
              <a:buAutoNum type="alphaUcPeriod" startAt="2"/>
            </a:pPr>
            <a:r>
              <a:rPr lang="en-US" sz="3600" dirty="0">
                <a:solidFill>
                  <a:srgbClr val="123339"/>
                </a:solidFill>
              </a:rPr>
              <a:t>Teachable Hearts are Attentive Hearts.</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1464276"/>
            <a:ext cx="8125056" cy="3108543"/>
          </a:xfrm>
          <a:prstGeom prst="rect">
            <a:avLst/>
          </a:prstGeom>
          <a:noFill/>
        </p:spPr>
        <p:txBody>
          <a:bodyPr wrap="square" rtlCol="0">
            <a:spAutoFit/>
          </a:bodyPr>
          <a:lstStyle/>
          <a:p>
            <a:r>
              <a:rPr lang="en-US" sz="2800" baseline="30000" dirty="0"/>
              <a:t>3 </a:t>
            </a:r>
            <a:r>
              <a:rPr lang="en-US" sz="2800" dirty="0"/>
              <a:t>And he read from it facing the square before the Water Gate from early morning until midday, in the presence of the men and the women and those who could understand. And the ears of all the people were </a:t>
            </a:r>
            <a:r>
              <a:rPr lang="en-US" sz="2800" u="sng" dirty="0"/>
              <a:t>attentive</a:t>
            </a:r>
            <a:r>
              <a:rPr lang="en-US" sz="2800" dirty="0"/>
              <a:t> to the Book of the Law.  </a:t>
            </a:r>
            <a:br>
              <a:rPr lang="en-US" sz="2800" dirty="0">
                <a:solidFill>
                  <a:srgbClr val="022A01"/>
                </a:solidFill>
              </a:rPr>
            </a:br>
            <a:endParaRPr lang="en-US" sz="2800" dirty="0">
              <a:solidFill>
                <a:srgbClr val="022A01"/>
              </a:solidFill>
            </a:endParaRPr>
          </a:p>
          <a:p>
            <a:pPr algn="r"/>
            <a:r>
              <a:rPr lang="en-US" sz="2800" dirty="0">
                <a:solidFill>
                  <a:srgbClr val="022A01"/>
                </a:solidFill>
              </a:rPr>
              <a:t>Nehemiah 8:3</a:t>
            </a:r>
            <a:endParaRPr lang="en-US" dirty="0"/>
          </a:p>
        </p:txBody>
      </p:sp>
    </p:spTree>
    <p:extLst>
      <p:ext uri="{BB962C8B-B14F-4D97-AF65-F5344CB8AC3E}">
        <p14:creationId xmlns:p14="http://schemas.microsoft.com/office/powerpoint/2010/main" val="373925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22A01"/>
                </a:solidFill>
              </a:rPr>
              <a:t>Response to the Spoken Word</a:t>
            </a:r>
          </a:p>
        </p:txBody>
      </p:sp>
      <p:sp>
        <p:nvSpPr>
          <p:cNvPr id="3" name="Content Placeholder 2"/>
          <p:cNvSpPr>
            <a:spLocks noGrp="1"/>
          </p:cNvSpPr>
          <p:nvPr>
            <p:ph idx="1"/>
          </p:nvPr>
        </p:nvSpPr>
        <p:spPr>
          <a:xfrm>
            <a:off x="628650" y="1379576"/>
            <a:ext cx="7886700" cy="4351338"/>
          </a:xfrm>
        </p:spPr>
        <p:txBody>
          <a:bodyPr>
            <a:normAutofit/>
          </a:bodyPr>
          <a:lstStyle/>
          <a:p>
            <a:pPr marL="0" indent="0" algn="ctr">
              <a:buNone/>
            </a:pPr>
            <a:r>
              <a:rPr lang="en-US" sz="3600" dirty="0">
                <a:solidFill>
                  <a:srgbClr val="022A01"/>
                </a:solidFill>
              </a:rPr>
              <a:t>Nehemiah 7-8</a:t>
            </a:r>
          </a:p>
        </p:txBody>
      </p:sp>
    </p:spTree>
    <p:extLst>
      <p:ext uri="{BB962C8B-B14F-4D97-AF65-F5344CB8AC3E}">
        <p14:creationId xmlns:p14="http://schemas.microsoft.com/office/powerpoint/2010/main" val="115176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514350" indent="-514350">
              <a:buFont typeface="+mj-lt"/>
              <a:buAutoNum type="alphaUcPeriod" startAt="2"/>
            </a:pPr>
            <a:r>
              <a:rPr lang="en-US" sz="3600" dirty="0">
                <a:solidFill>
                  <a:srgbClr val="123339"/>
                </a:solidFill>
              </a:rPr>
              <a:t>Teachable Hearts are Blessed by a Community</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1710498"/>
            <a:ext cx="8125056" cy="3108543"/>
          </a:xfrm>
          <a:prstGeom prst="rect">
            <a:avLst/>
          </a:prstGeom>
          <a:noFill/>
        </p:spPr>
        <p:txBody>
          <a:bodyPr wrap="square" rtlCol="0">
            <a:spAutoFit/>
          </a:bodyPr>
          <a:lstStyle/>
          <a:p>
            <a:r>
              <a:rPr lang="en-US" sz="2800" dirty="0"/>
              <a:t>And Ezra the scribe stood on a wooden platform that they had made for the purpose. And beside him stood </a:t>
            </a:r>
            <a:r>
              <a:rPr lang="en-US" sz="2800" dirty="0" err="1"/>
              <a:t>Mattithiah</a:t>
            </a:r>
            <a:r>
              <a:rPr lang="en-US" sz="2800" dirty="0"/>
              <a:t>, Shema, Anaiah, Uriah, Hilkiah, and </a:t>
            </a:r>
            <a:r>
              <a:rPr lang="en-US" sz="2800" dirty="0" err="1"/>
              <a:t>Maaseiah</a:t>
            </a:r>
            <a:r>
              <a:rPr lang="en-US" sz="2800" dirty="0"/>
              <a:t> on his right hand, and </a:t>
            </a:r>
            <a:r>
              <a:rPr lang="en-US" sz="2800" dirty="0" err="1"/>
              <a:t>Pedaiah</a:t>
            </a:r>
            <a:r>
              <a:rPr lang="en-US" sz="2800" dirty="0"/>
              <a:t>, </a:t>
            </a:r>
            <a:r>
              <a:rPr lang="en-US" sz="2800" dirty="0" err="1"/>
              <a:t>Mishael</a:t>
            </a:r>
            <a:r>
              <a:rPr lang="en-US" sz="2800" dirty="0"/>
              <a:t>, </a:t>
            </a:r>
            <a:r>
              <a:rPr lang="en-US" sz="2800" dirty="0" err="1"/>
              <a:t>Malchijah</a:t>
            </a:r>
            <a:r>
              <a:rPr lang="en-US" sz="2800" dirty="0"/>
              <a:t>, </a:t>
            </a:r>
            <a:r>
              <a:rPr lang="en-US" sz="2800" dirty="0" err="1"/>
              <a:t>Hashum</a:t>
            </a:r>
            <a:r>
              <a:rPr lang="en-US" sz="2800" dirty="0"/>
              <a:t>, </a:t>
            </a:r>
            <a:r>
              <a:rPr lang="en-US" sz="2800" dirty="0" err="1"/>
              <a:t>Hashbaddanah</a:t>
            </a:r>
            <a:r>
              <a:rPr lang="en-US" sz="2800" dirty="0"/>
              <a:t>, Zechariah, and </a:t>
            </a:r>
            <a:r>
              <a:rPr lang="en-US" sz="2800" dirty="0" err="1"/>
              <a:t>Meshullam</a:t>
            </a:r>
            <a:r>
              <a:rPr lang="en-US" sz="2800" dirty="0"/>
              <a:t> on his left hand. </a:t>
            </a:r>
            <a:endParaRPr lang="en-US" sz="2800" dirty="0">
              <a:solidFill>
                <a:srgbClr val="022A01"/>
              </a:solidFill>
            </a:endParaRPr>
          </a:p>
          <a:p>
            <a:pPr algn="r"/>
            <a:r>
              <a:rPr lang="en-US" sz="2800" dirty="0">
                <a:solidFill>
                  <a:srgbClr val="022A01"/>
                </a:solidFill>
              </a:rPr>
              <a:t>Nehemiah 8:4-8</a:t>
            </a:r>
            <a:endParaRPr lang="en-US" dirty="0"/>
          </a:p>
        </p:txBody>
      </p:sp>
    </p:spTree>
    <p:extLst>
      <p:ext uri="{BB962C8B-B14F-4D97-AF65-F5344CB8AC3E}">
        <p14:creationId xmlns:p14="http://schemas.microsoft.com/office/powerpoint/2010/main" val="360266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742950" indent="-742950">
              <a:buFont typeface="+mj-lt"/>
              <a:buAutoNum type="alphaUcPeriod" startAt="3"/>
            </a:pPr>
            <a:r>
              <a:rPr lang="en-US" sz="3600" dirty="0">
                <a:solidFill>
                  <a:srgbClr val="123339"/>
                </a:solidFill>
              </a:rPr>
              <a:t>Teachable Hearts are Blessed by a Community</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1710498"/>
            <a:ext cx="8125056" cy="3970318"/>
          </a:xfrm>
          <a:prstGeom prst="rect">
            <a:avLst/>
          </a:prstGeom>
          <a:noFill/>
        </p:spPr>
        <p:txBody>
          <a:bodyPr wrap="square" rtlCol="0">
            <a:spAutoFit/>
          </a:bodyPr>
          <a:lstStyle/>
          <a:p>
            <a:r>
              <a:rPr lang="en-US" sz="2800" baseline="30000" dirty="0"/>
              <a:t>7 </a:t>
            </a:r>
            <a:r>
              <a:rPr lang="en-US" sz="2800" dirty="0"/>
              <a:t>Also </a:t>
            </a:r>
            <a:r>
              <a:rPr lang="en-US" sz="2800" dirty="0" err="1"/>
              <a:t>Jeshua</a:t>
            </a:r>
            <a:r>
              <a:rPr lang="en-US" sz="2800" dirty="0"/>
              <a:t>, Bani, </a:t>
            </a:r>
            <a:r>
              <a:rPr lang="en-US" sz="2800" dirty="0" err="1"/>
              <a:t>Sherebiah</a:t>
            </a:r>
            <a:r>
              <a:rPr lang="en-US" sz="2800" dirty="0"/>
              <a:t>, </a:t>
            </a:r>
            <a:r>
              <a:rPr lang="en-US" sz="2800" dirty="0" err="1"/>
              <a:t>Jamin</a:t>
            </a:r>
            <a:r>
              <a:rPr lang="en-US" sz="2800" dirty="0"/>
              <a:t>, </a:t>
            </a:r>
            <a:r>
              <a:rPr lang="en-US" sz="2800" dirty="0" err="1"/>
              <a:t>Akkub</a:t>
            </a:r>
            <a:r>
              <a:rPr lang="en-US" sz="2800" dirty="0"/>
              <a:t>, </a:t>
            </a:r>
            <a:r>
              <a:rPr lang="en-US" sz="2800" dirty="0" err="1"/>
              <a:t>Shabbethai</a:t>
            </a:r>
            <a:r>
              <a:rPr lang="en-US" sz="2800" dirty="0"/>
              <a:t>, </a:t>
            </a:r>
            <a:r>
              <a:rPr lang="en-US" sz="2800" dirty="0" err="1"/>
              <a:t>Hodiah</a:t>
            </a:r>
            <a:r>
              <a:rPr lang="en-US" sz="2800" dirty="0"/>
              <a:t>, </a:t>
            </a:r>
            <a:r>
              <a:rPr lang="en-US" sz="2800" dirty="0" err="1"/>
              <a:t>Maaseiah</a:t>
            </a:r>
            <a:r>
              <a:rPr lang="en-US" sz="2800" dirty="0"/>
              <a:t>, </a:t>
            </a:r>
            <a:r>
              <a:rPr lang="en-US" sz="2800" dirty="0" err="1"/>
              <a:t>Kelita</a:t>
            </a:r>
            <a:r>
              <a:rPr lang="en-US" sz="2800" dirty="0"/>
              <a:t>, Azariah, </a:t>
            </a:r>
            <a:r>
              <a:rPr lang="en-US" sz="2800" dirty="0" err="1"/>
              <a:t>Jozabad</a:t>
            </a:r>
            <a:r>
              <a:rPr lang="en-US" sz="2800" dirty="0"/>
              <a:t>, Hanan, </a:t>
            </a:r>
            <a:r>
              <a:rPr lang="en-US" sz="2800" dirty="0" err="1"/>
              <a:t>Pelaiah</a:t>
            </a:r>
            <a:r>
              <a:rPr lang="en-US" sz="2800" dirty="0"/>
              <a:t>, the Levites,</a:t>
            </a:r>
            <a:r>
              <a:rPr lang="en-US" sz="2800" baseline="30000" dirty="0"/>
              <a:t> </a:t>
            </a:r>
            <a:r>
              <a:rPr lang="en-US" sz="2800" u="sng" dirty="0"/>
              <a:t>helped the people to understand</a:t>
            </a:r>
            <a:r>
              <a:rPr lang="en-US" sz="2800" dirty="0"/>
              <a:t> the Law, while the people remained in their places. </a:t>
            </a:r>
            <a:r>
              <a:rPr lang="en-US" sz="2800" baseline="30000" dirty="0"/>
              <a:t>8 </a:t>
            </a:r>
            <a:r>
              <a:rPr lang="en-US" sz="2800" dirty="0"/>
              <a:t>They read from the book, from the Law of God, clearly,</a:t>
            </a:r>
            <a:r>
              <a:rPr lang="en-US" sz="2800" baseline="30000" dirty="0"/>
              <a:t>  </a:t>
            </a:r>
            <a:r>
              <a:rPr lang="en-US" sz="2800" dirty="0"/>
              <a:t>a</a:t>
            </a:r>
            <a:r>
              <a:rPr lang="en-US" sz="2800" u="sng" dirty="0"/>
              <a:t>nd they gave the sense, so that the people understood the reading.</a:t>
            </a:r>
            <a:r>
              <a:rPr lang="en-US" sz="2800" dirty="0"/>
              <a:t> </a:t>
            </a:r>
          </a:p>
          <a:p>
            <a:endParaRPr lang="en-US" sz="2800" dirty="0">
              <a:solidFill>
                <a:srgbClr val="022A01"/>
              </a:solidFill>
            </a:endParaRPr>
          </a:p>
          <a:p>
            <a:r>
              <a:rPr lang="en-US" sz="2800" dirty="0">
                <a:solidFill>
                  <a:srgbClr val="022A01"/>
                </a:solidFill>
              </a:rPr>
              <a:t>Nehemiah 8:4-8</a:t>
            </a:r>
            <a:endParaRPr lang="en-US" dirty="0"/>
          </a:p>
        </p:txBody>
      </p:sp>
    </p:spTree>
    <p:extLst>
      <p:ext uri="{BB962C8B-B14F-4D97-AF65-F5344CB8AC3E}">
        <p14:creationId xmlns:p14="http://schemas.microsoft.com/office/powerpoint/2010/main" val="1412118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742950" indent="-742950">
              <a:buFont typeface="+mj-lt"/>
              <a:buAutoNum type="alphaUcPeriod" startAt="3"/>
            </a:pPr>
            <a:r>
              <a:rPr lang="en-US" sz="3600" dirty="0">
                <a:solidFill>
                  <a:srgbClr val="123339"/>
                </a:solidFill>
              </a:rPr>
              <a:t>Teachable Hearts are Blessed by a Community</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1710498"/>
            <a:ext cx="8125056" cy="3539430"/>
          </a:xfrm>
          <a:prstGeom prst="rect">
            <a:avLst/>
          </a:prstGeom>
          <a:noFill/>
        </p:spPr>
        <p:txBody>
          <a:bodyPr wrap="square" rtlCol="0">
            <a:spAutoFit/>
          </a:bodyPr>
          <a:lstStyle/>
          <a:p>
            <a:r>
              <a:rPr lang="en-US" sz="2800" baseline="30000" dirty="0"/>
              <a:t>5 </a:t>
            </a:r>
            <a:r>
              <a:rPr lang="en-US" sz="2800" dirty="0"/>
              <a:t>And Ezra opened the book in the sight of all the people, for he was above all the people, and </a:t>
            </a:r>
            <a:r>
              <a:rPr lang="en-US" sz="2800" u="sng" dirty="0"/>
              <a:t>as he opened it all the people stood</a:t>
            </a:r>
            <a:r>
              <a:rPr lang="en-US" sz="2800" dirty="0"/>
              <a:t>. </a:t>
            </a:r>
            <a:r>
              <a:rPr lang="en-US" sz="2800" baseline="30000" dirty="0"/>
              <a:t>6 </a:t>
            </a:r>
            <a:r>
              <a:rPr lang="en-US" sz="2800" dirty="0"/>
              <a:t>And Ezra blessed the </a:t>
            </a:r>
            <a:r>
              <a:rPr lang="en-US" sz="2800" cap="small" dirty="0"/>
              <a:t>Lord</a:t>
            </a:r>
            <a:r>
              <a:rPr lang="en-US" sz="2800" dirty="0"/>
              <a:t>, the great God, and all the people answered, Amen, Amen,” </a:t>
            </a:r>
            <a:r>
              <a:rPr lang="en-US" sz="2800" u="sng" dirty="0"/>
              <a:t>lifting up their hands. And they bowed their heads and worshiped the </a:t>
            </a:r>
            <a:r>
              <a:rPr lang="en-US" sz="2800" u="sng" cap="small" dirty="0"/>
              <a:t>Lord</a:t>
            </a:r>
            <a:r>
              <a:rPr lang="en-US" sz="2800" u="sng" dirty="0"/>
              <a:t> with their faces to the ground</a:t>
            </a:r>
            <a:r>
              <a:rPr lang="en-US" sz="2800" dirty="0"/>
              <a:t>. </a:t>
            </a:r>
            <a:endParaRPr lang="en-US" sz="2800" dirty="0">
              <a:solidFill>
                <a:srgbClr val="022A01"/>
              </a:solidFill>
            </a:endParaRPr>
          </a:p>
          <a:p>
            <a:pPr algn="ctr"/>
            <a:r>
              <a:rPr lang="en-US" sz="2800" dirty="0">
                <a:solidFill>
                  <a:srgbClr val="022A01"/>
                </a:solidFill>
              </a:rPr>
              <a:t>Nehemiah 8:5-6</a:t>
            </a:r>
            <a:endParaRPr lang="en-US" dirty="0"/>
          </a:p>
        </p:txBody>
      </p:sp>
    </p:spTree>
    <p:extLst>
      <p:ext uri="{BB962C8B-B14F-4D97-AF65-F5344CB8AC3E}">
        <p14:creationId xmlns:p14="http://schemas.microsoft.com/office/powerpoint/2010/main" val="356660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742950" indent="-742950">
              <a:buFont typeface="+mj-lt"/>
              <a:buAutoNum type="alphaUcPeriod" startAt="3"/>
            </a:pPr>
            <a:r>
              <a:rPr lang="en-US" sz="3600" dirty="0">
                <a:solidFill>
                  <a:srgbClr val="123339"/>
                </a:solidFill>
              </a:rPr>
              <a:t>Teachable Hearts are Blessed by a Community</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1710498"/>
            <a:ext cx="8125056" cy="3477875"/>
          </a:xfrm>
          <a:prstGeom prst="rect">
            <a:avLst/>
          </a:prstGeom>
          <a:noFill/>
        </p:spPr>
        <p:txBody>
          <a:bodyPr wrap="square" rtlCol="0">
            <a:spAutoFit/>
          </a:bodyPr>
          <a:lstStyle/>
          <a:p>
            <a:r>
              <a:rPr lang="en-US" sz="2400" dirty="0"/>
              <a:t>“For this commandment that I command you today is not too hard for you, neither is it far off. </a:t>
            </a:r>
            <a:r>
              <a:rPr lang="en-US" sz="2400" baseline="30000" dirty="0"/>
              <a:t>12 </a:t>
            </a:r>
            <a:r>
              <a:rPr lang="en-US" sz="2400" dirty="0"/>
              <a:t>It is not in heaven, that you should say, ‘Who will ascend to heaven for us and bring it to us, that we may hear it and do it?’ </a:t>
            </a:r>
            <a:r>
              <a:rPr lang="en-US" sz="2400" baseline="30000" dirty="0"/>
              <a:t>13 </a:t>
            </a:r>
            <a:r>
              <a:rPr lang="en-US" sz="2400" dirty="0"/>
              <a:t>Neither is it beyond the sea, that you should say, ‘Who will go over the sea for us and bring it to us, that we may hear it and do it?’ </a:t>
            </a:r>
            <a:r>
              <a:rPr lang="en-US" sz="2400" baseline="30000" dirty="0"/>
              <a:t>14 </a:t>
            </a:r>
            <a:r>
              <a:rPr lang="en-US" sz="2400" dirty="0"/>
              <a:t>But the word is very near you. It is in your mouth and in your heart, so that you can do it.</a:t>
            </a:r>
          </a:p>
          <a:p>
            <a:pPr algn="r"/>
            <a:r>
              <a:rPr lang="en-US" sz="2800" dirty="0">
                <a:solidFill>
                  <a:srgbClr val="022A01"/>
                </a:solidFill>
              </a:rPr>
              <a:t>Deuteronomy 30:11-14;19-20</a:t>
            </a:r>
            <a:endParaRPr lang="en-US" dirty="0"/>
          </a:p>
        </p:txBody>
      </p:sp>
    </p:spTree>
    <p:extLst>
      <p:ext uri="{BB962C8B-B14F-4D97-AF65-F5344CB8AC3E}">
        <p14:creationId xmlns:p14="http://schemas.microsoft.com/office/powerpoint/2010/main" val="829590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1200329"/>
          </a:xfrm>
          <a:prstGeom prst="rect">
            <a:avLst/>
          </a:prstGeom>
          <a:solidFill>
            <a:srgbClr val="859C88">
              <a:alpha val="56000"/>
            </a:srgbClr>
          </a:solidFill>
        </p:spPr>
        <p:txBody>
          <a:bodyPr wrap="square" rtlCol="0">
            <a:spAutoFit/>
          </a:bodyPr>
          <a:lstStyle/>
          <a:p>
            <a:pPr marL="742950" indent="-742950">
              <a:buFont typeface="+mj-lt"/>
              <a:buAutoNum type="alphaUcPeriod" startAt="3"/>
            </a:pPr>
            <a:r>
              <a:rPr lang="en-US" sz="3600" dirty="0">
                <a:solidFill>
                  <a:srgbClr val="123339"/>
                </a:solidFill>
              </a:rPr>
              <a:t>Teachable Hearts are Blessed by a Community</a:t>
            </a:r>
          </a:p>
        </p:txBody>
      </p:sp>
      <p:sp>
        <p:nvSpPr>
          <p:cNvPr id="2" name="TextBox 1">
            <a:extLst>
              <a:ext uri="{FF2B5EF4-FFF2-40B4-BE49-F238E27FC236}">
                <a16:creationId xmlns:a16="http://schemas.microsoft.com/office/drawing/2014/main" id="{4435B6E9-B189-4142-9044-D9F46279A5EA}"/>
              </a:ext>
            </a:extLst>
          </p:cNvPr>
          <p:cNvSpPr txBox="1"/>
          <p:nvPr/>
        </p:nvSpPr>
        <p:spPr>
          <a:xfrm>
            <a:off x="517139" y="1710498"/>
            <a:ext cx="8125056" cy="3046988"/>
          </a:xfrm>
          <a:prstGeom prst="rect">
            <a:avLst/>
          </a:prstGeom>
          <a:noFill/>
        </p:spPr>
        <p:txBody>
          <a:bodyPr wrap="square" rtlCol="0">
            <a:spAutoFit/>
          </a:bodyPr>
          <a:lstStyle/>
          <a:p>
            <a:r>
              <a:rPr lang="en-US" sz="2400" baseline="30000" dirty="0"/>
              <a:t>19 </a:t>
            </a:r>
            <a:r>
              <a:rPr lang="en-US" sz="2400" dirty="0"/>
              <a:t>I call heaven and earth to witness against you today, that I have set before you life and death, blessing and curse. Therefore choose life, that you and your offspring may live, </a:t>
            </a:r>
            <a:r>
              <a:rPr lang="en-US" sz="2400" baseline="30000" dirty="0"/>
              <a:t>20 </a:t>
            </a:r>
            <a:r>
              <a:rPr lang="en-US" sz="2400" dirty="0"/>
              <a:t>loving the </a:t>
            </a:r>
            <a:r>
              <a:rPr lang="en-US" sz="2400" cap="small" dirty="0"/>
              <a:t>Lord</a:t>
            </a:r>
            <a:r>
              <a:rPr lang="en-US" sz="2400" dirty="0"/>
              <a:t> your God, obeying his voice and holding fast to him, for he is your life and length of days, that you may dwell in the land that the </a:t>
            </a:r>
            <a:r>
              <a:rPr lang="en-US" sz="2400" cap="small" dirty="0"/>
              <a:t>Lord</a:t>
            </a:r>
            <a:r>
              <a:rPr lang="en-US" sz="2400" dirty="0"/>
              <a:t> swore to your fathers, to Abraham, to Isaac, and to Jacob, to give them.” </a:t>
            </a:r>
          </a:p>
          <a:p>
            <a:pPr algn="r"/>
            <a:r>
              <a:rPr lang="en-US" sz="2400" dirty="0">
                <a:solidFill>
                  <a:srgbClr val="022A01"/>
                </a:solidFill>
              </a:rPr>
              <a:t>Deuteronomy 30:11-14;19-20</a:t>
            </a:r>
            <a:endParaRPr lang="en-US" sz="2400" dirty="0"/>
          </a:p>
        </p:txBody>
      </p:sp>
    </p:spTree>
    <p:extLst>
      <p:ext uri="{BB962C8B-B14F-4D97-AF65-F5344CB8AC3E}">
        <p14:creationId xmlns:p14="http://schemas.microsoft.com/office/powerpoint/2010/main" val="1797103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35B6E9-B189-4142-9044-D9F46279A5EA}"/>
              </a:ext>
            </a:extLst>
          </p:cNvPr>
          <p:cNvSpPr txBox="1"/>
          <p:nvPr/>
        </p:nvSpPr>
        <p:spPr>
          <a:xfrm>
            <a:off x="533468" y="1090013"/>
            <a:ext cx="8125056" cy="2554545"/>
          </a:xfrm>
          <a:prstGeom prst="rect">
            <a:avLst/>
          </a:prstGeom>
          <a:noFill/>
        </p:spPr>
        <p:txBody>
          <a:bodyPr wrap="square" rtlCol="0">
            <a:spAutoFit/>
          </a:bodyPr>
          <a:lstStyle/>
          <a:p>
            <a:pPr algn="ctr"/>
            <a:r>
              <a:rPr lang="en-US" sz="3200" i="1" dirty="0">
                <a:solidFill>
                  <a:srgbClr val="022A01"/>
                </a:solidFill>
              </a:rPr>
              <a:t>“If you believe what you like about the Gospel, and reject what you don’t like, it is not the Gospel you believe in, but yourself.” </a:t>
            </a:r>
          </a:p>
          <a:p>
            <a:pPr algn="r"/>
            <a:endParaRPr lang="en-US" sz="3200" dirty="0">
              <a:solidFill>
                <a:srgbClr val="022A01"/>
              </a:solidFill>
            </a:endParaRPr>
          </a:p>
          <a:p>
            <a:pPr algn="r"/>
            <a:r>
              <a:rPr lang="en-US" sz="3200" dirty="0">
                <a:solidFill>
                  <a:srgbClr val="022A01"/>
                </a:solidFill>
              </a:rPr>
              <a:t>Augustine</a:t>
            </a:r>
            <a:r>
              <a:rPr lang="en-US" sz="3200" i="1" dirty="0">
                <a:solidFill>
                  <a:srgbClr val="022A01"/>
                </a:solidFill>
              </a:rPr>
              <a:t> </a:t>
            </a:r>
            <a:endParaRPr lang="en-US" sz="3200" dirty="0">
              <a:solidFill>
                <a:srgbClr val="022A01"/>
              </a:solidFill>
            </a:endParaRPr>
          </a:p>
        </p:txBody>
      </p:sp>
    </p:spTree>
    <p:extLst>
      <p:ext uri="{BB962C8B-B14F-4D97-AF65-F5344CB8AC3E}">
        <p14:creationId xmlns:p14="http://schemas.microsoft.com/office/powerpoint/2010/main" val="3208706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646331"/>
          </a:xfrm>
          <a:prstGeom prst="rect">
            <a:avLst/>
          </a:prstGeom>
          <a:solidFill>
            <a:srgbClr val="859C88">
              <a:alpha val="56000"/>
            </a:srgbClr>
          </a:solidFill>
        </p:spPr>
        <p:txBody>
          <a:bodyPr wrap="square" rtlCol="0">
            <a:spAutoFit/>
          </a:bodyPr>
          <a:lstStyle/>
          <a:p>
            <a:pPr marL="742950" indent="-742950">
              <a:buFont typeface="+mj-lt"/>
              <a:buAutoNum type="arabicPeriod" startAt="2"/>
            </a:pPr>
            <a:r>
              <a:rPr lang="en-US" sz="3600" dirty="0">
                <a:solidFill>
                  <a:srgbClr val="123339"/>
                </a:solidFill>
              </a:rPr>
              <a:t>Teaching of the Word is Worshipful</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8" y="1271239"/>
            <a:ext cx="7935485" cy="3416320"/>
          </a:xfrm>
          <a:prstGeom prst="rect">
            <a:avLst/>
          </a:prstGeom>
          <a:noFill/>
        </p:spPr>
        <p:txBody>
          <a:bodyPr wrap="square" rtlCol="0">
            <a:spAutoFit/>
          </a:bodyPr>
          <a:lstStyle/>
          <a:p>
            <a:r>
              <a:rPr lang="en-US" sz="2400" dirty="0">
                <a:solidFill>
                  <a:srgbClr val="022A01"/>
                </a:solidFill>
              </a:rPr>
              <a:t>And Nehemiah, who was the governor, and Ezra the priest and scribe, and the Levites who taught the people said to all the people, “This day is holy to the </a:t>
            </a:r>
            <a:r>
              <a:rPr lang="en-US" sz="2400" cap="small" dirty="0">
                <a:solidFill>
                  <a:srgbClr val="022A01"/>
                </a:solidFill>
              </a:rPr>
              <a:t>Lord</a:t>
            </a:r>
            <a:r>
              <a:rPr lang="en-US" sz="2400" dirty="0">
                <a:solidFill>
                  <a:srgbClr val="022A01"/>
                </a:solidFill>
              </a:rPr>
              <a:t> your God; do not mourn or weep.” </a:t>
            </a:r>
            <a:r>
              <a:rPr lang="en-US" sz="2400" u="sng" dirty="0">
                <a:solidFill>
                  <a:srgbClr val="022A01"/>
                </a:solidFill>
              </a:rPr>
              <a:t>For all the people wept as they heard the words of the Law</a:t>
            </a:r>
            <a:r>
              <a:rPr lang="en-US" sz="2400" dirty="0">
                <a:solidFill>
                  <a:srgbClr val="022A01"/>
                </a:solidFill>
              </a:rPr>
              <a:t>. </a:t>
            </a:r>
            <a:r>
              <a:rPr lang="en-US" sz="2400" baseline="30000" dirty="0">
                <a:solidFill>
                  <a:srgbClr val="022A01"/>
                </a:solidFill>
              </a:rPr>
              <a:t>10 </a:t>
            </a:r>
            <a:r>
              <a:rPr lang="en-US" sz="2400" dirty="0">
                <a:solidFill>
                  <a:srgbClr val="022A01"/>
                </a:solidFill>
              </a:rPr>
              <a:t>Then he said to them, “Go your way. Eat the fat and drink sweet wine and send portions to anyone who has nothing ready, for this day is holy to our Lord. And do not be grieved, for the joy of the </a:t>
            </a:r>
            <a:r>
              <a:rPr lang="en-US" sz="2400" cap="small" dirty="0">
                <a:solidFill>
                  <a:srgbClr val="022A01"/>
                </a:solidFill>
              </a:rPr>
              <a:t>Lord</a:t>
            </a:r>
            <a:r>
              <a:rPr lang="en-US" sz="2400" dirty="0">
                <a:solidFill>
                  <a:srgbClr val="022A01"/>
                </a:solidFill>
              </a:rPr>
              <a:t> is your strength.”</a:t>
            </a:r>
          </a:p>
          <a:p>
            <a:pPr algn="r"/>
            <a:r>
              <a:rPr lang="en-US" sz="2400" dirty="0">
                <a:solidFill>
                  <a:srgbClr val="022A01"/>
                </a:solidFill>
              </a:rPr>
              <a:t>Nehemiah 8:9-12</a:t>
            </a:r>
          </a:p>
        </p:txBody>
      </p:sp>
    </p:spTree>
    <p:extLst>
      <p:ext uri="{BB962C8B-B14F-4D97-AF65-F5344CB8AC3E}">
        <p14:creationId xmlns:p14="http://schemas.microsoft.com/office/powerpoint/2010/main" val="546742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646331"/>
          </a:xfrm>
          <a:prstGeom prst="rect">
            <a:avLst/>
          </a:prstGeom>
          <a:solidFill>
            <a:srgbClr val="859C88">
              <a:alpha val="56000"/>
            </a:srgbClr>
          </a:solidFill>
        </p:spPr>
        <p:txBody>
          <a:bodyPr wrap="square" rtlCol="0">
            <a:spAutoFit/>
          </a:bodyPr>
          <a:lstStyle/>
          <a:p>
            <a:pPr marL="742950" indent="-742950">
              <a:buFont typeface="+mj-lt"/>
              <a:buAutoNum type="arabicPeriod" startAt="2"/>
            </a:pPr>
            <a:r>
              <a:rPr lang="en-US" sz="3600" dirty="0">
                <a:solidFill>
                  <a:srgbClr val="123339"/>
                </a:solidFill>
              </a:rPr>
              <a:t>Teaching of the Word is Worshipful</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8" y="1271239"/>
            <a:ext cx="7935485" cy="2308324"/>
          </a:xfrm>
          <a:prstGeom prst="rect">
            <a:avLst/>
          </a:prstGeom>
          <a:noFill/>
        </p:spPr>
        <p:txBody>
          <a:bodyPr wrap="square" rtlCol="0">
            <a:spAutoFit/>
          </a:bodyPr>
          <a:lstStyle/>
          <a:p>
            <a:r>
              <a:rPr lang="en-US" sz="2400" dirty="0">
                <a:solidFill>
                  <a:srgbClr val="022A01"/>
                </a:solidFill>
              </a:rPr>
              <a:t> </a:t>
            </a:r>
            <a:r>
              <a:rPr lang="en-US" sz="2400" baseline="30000" dirty="0">
                <a:solidFill>
                  <a:srgbClr val="022A01"/>
                </a:solidFill>
              </a:rPr>
              <a:t>11 </a:t>
            </a:r>
            <a:r>
              <a:rPr lang="en-US" sz="2400" dirty="0">
                <a:solidFill>
                  <a:srgbClr val="022A01"/>
                </a:solidFill>
              </a:rPr>
              <a:t>So the Levites calmed all the people, saying, “Be quiet, for this day is holy; do not be grieved.” </a:t>
            </a:r>
            <a:r>
              <a:rPr lang="en-US" sz="2400" baseline="30000" dirty="0">
                <a:solidFill>
                  <a:srgbClr val="022A01"/>
                </a:solidFill>
              </a:rPr>
              <a:t>12 </a:t>
            </a:r>
            <a:r>
              <a:rPr lang="en-US" sz="2400" dirty="0">
                <a:solidFill>
                  <a:srgbClr val="022A01"/>
                </a:solidFill>
              </a:rPr>
              <a:t>And all the people went their way to eat and drink and to send portions and to </a:t>
            </a:r>
            <a:r>
              <a:rPr lang="en-US" sz="2400" u="sng" dirty="0">
                <a:solidFill>
                  <a:srgbClr val="022A01"/>
                </a:solidFill>
              </a:rPr>
              <a:t>make great rejoicing, because they had understood the words</a:t>
            </a:r>
            <a:r>
              <a:rPr lang="en-US" sz="2400" dirty="0">
                <a:solidFill>
                  <a:srgbClr val="022A01"/>
                </a:solidFill>
              </a:rPr>
              <a:t> that were declared to them. </a:t>
            </a:r>
          </a:p>
          <a:p>
            <a:pPr algn="r"/>
            <a:r>
              <a:rPr lang="en-US" sz="2400" dirty="0">
                <a:solidFill>
                  <a:srgbClr val="022A01"/>
                </a:solidFill>
              </a:rPr>
              <a:t>Nehemiah 8:9-12</a:t>
            </a:r>
          </a:p>
        </p:txBody>
      </p:sp>
    </p:spTree>
    <p:extLst>
      <p:ext uri="{BB962C8B-B14F-4D97-AF65-F5344CB8AC3E}">
        <p14:creationId xmlns:p14="http://schemas.microsoft.com/office/powerpoint/2010/main" val="1248773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646331"/>
          </a:xfrm>
          <a:prstGeom prst="rect">
            <a:avLst/>
          </a:prstGeom>
          <a:solidFill>
            <a:srgbClr val="859C88">
              <a:alpha val="56000"/>
            </a:srgbClr>
          </a:solidFill>
        </p:spPr>
        <p:txBody>
          <a:bodyPr wrap="square" rtlCol="0">
            <a:spAutoFit/>
          </a:bodyPr>
          <a:lstStyle/>
          <a:p>
            <a:pPr marL="742950" indent="-742950">
              <a:buFont typeface="+mj-lt"/>
              <a:buAutoNum type="arabicPeriod" startAt="2"/>
            </a:pPr>
            <a:r>
              <a:rPr lang="en-US" sz="3600" dirty="0">
                <a:solidFill>
                  <a:srgbClr val="123339"/>
                </a:solidFill>
              </a:rPr>
              <a:t>Teaching of the Word is Worshipful</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8" y="1271239"/>
            <a:ext cx="7935485" cy="4031873"/>
          </a:xfrm>
          <a:prstGeom prst="rect">
            <a:avLst/>
          </a:prstGeom>
          <a:noFill/>
        </p:spPr>
        <p:txBody>
          <a:bodyPr wrap="square" rtlCol="0">
            <a:spAutoFit/>
          </a:bodyPr>
          <a:lstStyle/>
          <a:p>
            <a:r>
              <a:rPr lang="en-US" sz="2400" dirty="0">
                <a:solidFill>
                  <a:srgbClr val="022A01"/>
                </a:solidFill>
              </a:rPr>
              <a:t>And Nehemiah, who was the governor, and Ezra the priest and scribe, and the Levites who taught the people said to all the people, “This day is holy to the </a:t>
            </a:r>
            <a:r>
              <a:rPr lang="en-US" sz="2400" cap="small" dirty="0">
                <a:solidFill>
                  <a:srgbClr val="022A01"/>
                </a:solidFill>
              </a:rPr>
              <a:t>Lord</a:t>
            </a:r>
            <a:r>
              <a:rPr lang="en-US" sz="2400" dirty="0">
                <a:solidFill>
                  <a:srgbClr val="022A01"/>
                </a:solidFill>
              </a:rPr>
              <a:t> your God; do not mourn or weep.” </a:t>
            </a:r>
            <a:r>
              <a:rPr lang="en-US" sz="3200" u="sng" dirty="0">
                <a:solidFill>
                  <a:srgbClr val="022A01"/>
                </a:solidFill>
              </a:rPr>
              <a:t>For all the people wept as they heard the words of the Law</a:t>
            </a:r>
            <a:r>
              <a:rPr lang="en-US" sz="3200" dirty="0">
                <a:solidFill>
                  <a:srgbClr val="022A01"/>
                </a:solidFill>
              </a:rPr>
              <a:t>.</a:t>
            </a:r>
            <a:r>
              <a:rPr lang="en-US" sz="2400" dirty="0">
                <a:solidFill>
                  <a:srgbClr val="022A01"/>
                </a:solidFill>
              </a:rPr>
              <a:t> </a:t>
            </a:r>
            <a:r>
              <a:rPr lang="en-US" sz="2400" baseline="30000" dirty="0">
                <a:solidFill>
                  <a:srgbClr val="022A01"/>
                </a:solidFill>
              </a:rPr>
              <a:t>10 </a:t>
            </a:r>
            <a:r>
              <a:rPr lang="en-US" sz="2400" dirty="0">
                <a:solidFill>
                  <a:srgbClr val="022A01"/>
                </a:solidFill>
              </a:rPr>
              <a:t>Then he said to them, “Go your way. Eat the fat and drink sweet wine and send portions to anyone who has nothing ready, for this day is holy to our Lord. And do not be grieved, for the joy of the </a:t>
            </a:r>
            <a:r>
              <a:rPr lang="en-US" sz="2400" cap="small" dirty="0">
                <a:solidFill>
                  <a:srgbClr val="022A01"/>
                </a:solidFill>
              </a:rPr>
              <a:t>Lord</a:t>
            </a:r>
            <a:r>
              <a:rPr lang="en-US" sz="2400" dirty="0">
                <a:solidFill>
                  <a:srgbClr val="022A01"/>
                </a:solidFill>
              </a:rPr>
              <a:t> is your strength.”</a:t>
            </a:r>
          </a:p>
          <a:p>
            <a:pPr algn="r"/>
            <a:r>
              <a:rPr lang="en-US" sz="2400" dirty="0">
                <a:solidFill>
                  <a:srgbClr val="022A01"/>
                </a:solidFill>
              </a:rPr>
              <a:t>Nehemiah 8:9-12</a:t>
            </a:r>
          </a:p>
        </p:txBody>
      </p:sp>
    </p:spTree>
    <p:extLst>
      <p:ext uri="{BB962C8B-B14F-4D97-AF65-F5344CB8AC3E}">
        <p14:creationId xmlns:p14="http://schemas.microsoft.com/office/powerpoint/2010/main" val="1252672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1200329"/>
          </a:xfrm>
          <a:prstGeom prst="rect">
            <a:avLst/>
          </a:prstGeom>
          <a:solidFill>
            <a:srgbClr val="859C88">
              <a:alpha val="56000"/>
            </a:srgbClr>
          </a:solidFill>
        </p:spPr>
        <p:txBody>
          <a:bodyPr wrap="square" rtlCol="0">
            <a:spAutoFit/>
          </a:bodyPr>
          <a:lstStyle/>
          <a:p>
            <a:pPr marL="742950" indent="-742950">
              <a:buFont typeface="+mj-lt"/>
              <a:buAutoNum type="arabicPeriod" startAt="3"/>
            </a:pPr>
            <a:r>
              <a:rPr lang="en-US" sz="3600" dirty="0">
                <a:solidFill>
                  <a:srgbClr val="123339"/>
                </a:solidFill>
              </a:rPr>
              <a:t>Teachable Hearts are ready to Obey the Scriptures.</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7" y="1699347"/>
            <a:ext cx="7935485" cy="2677656"/>
          </a:xfrm>
          <a:prstGeom prst="rect">
            <a:avLst/>
          </a:prstGeom>
          <a:noFill/>
        </p:spPr>
        <p:txBody>
          <a:bodyPr wrap="square" rtlCol="0">
            <a:spAutoFit/>
          </a:bodyPr>
          <a:lstStyle/>
          <a:p>
            <a:r>
              <a:rPr lang="en-US" sz="2400" baseline="30000" dirty="0"/>
              <a:t>13 </a:t>
            </a:r>
            <a:r>
              <a:rPr lang="en-US" sz="2400" dirty="0"/>
              <a:t>On the second day the heads of fathers' houses of all the people, with the priests and the Levites, came together to Ezra the scribe in order to study the words of the Law. </a:t>
            </a:r>
            <a:r>
              <a:rPr lang="en-US" sz="2400" baseline="30000" dirty="0"/>
              <a:t>14 </a:t>
            </a:r>
            <a:r>
              <a:rPr lang="en-US" sz="2400" dirty="0"/>
              <a:t>And they found it written in the Law that the </a:t>
            </a:r>
            <a:r>
              <a:rPr lang="en-US" sz="2400" cap="small" dirty="0"/>
              <a:t>Lord</a:t>
            </a:r>
            <a:r>
              <a:rPr lang="en-US" sz="2400" dirty="0"/>
              <a:t> had commanded by Moses that the people of Israel should dwell in booths during the feast of the seventh month, ”</a:t>
            </a:r>
            <a:r>
              <a:rPr lang="en-US" b="1" dirty="0"/>
              <a:t> </a:t>
            </a:r>
          </a:p>
          <a:p>
            <a:pPr algn="r"/>
            <a:r>
              <a:rPr lang="en-US" sz="2400" dirty="0"/>
              <a:t> </a:t>
            </a:r>
            <a:r>
              <a:rPr lang="en-US" sz="2400" dirty="0">
                <a:solidFill>
                  <a:srgbClr val="022A01"/>
                </a:solidFill>
              </a:rPr>
              <a:t>Nehemiah 8:9-18</a:t>
            </a:r>
          </a:p>
        </p:txBody>
      </p:sp>
    </p:spTree>
    <p:extLst>
      <p:ext uri="{BB962C8B-B14F-4D97-AF65-F5344CB8AC3E}">
        <p14:creationId xmlns:p14="http://schemas.microsoft.com/office/powerpoint/2010/main" val="43585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801" y="632445"/>
            <a:ext cx="7886700" cy="2356082"/>
          </a:xfrm>
        </p:spPr>
        <p:txBody>
          <a:bodyPr>
            <a:normAutofit/>
          </a:bodyPr>
          <a:lstStyle/>
          <a:p>
            <a:pPr marL="0" indent="0">
              <a:buNone/>
            </a:pPr>
            <a:r>
              <a:rPr lang="en-US" dirty="0">
                <a:solidFill>
                  <a:srgbClr val="022A01"/>
                </a:solidFill>
              </a:rPr>
              <a:t>When the seventh month came and the Israelites had settled in their towns… </a:t>
            </a:r>
          </a:p>
          <a:p>
            <a:pPr marL="0" indent="0" algn="r">
              <a:buNone/>
            </a:pPr>
            <a:r>
              <a:rPr lang="en-US" dirty="0">
                <a:solidFill>
                  <a:srgbClr val="022A01"/>
                </a:solidFill>
              </a:rPr>
              <a:t>Nehemiah 7:73b</a:t>
            </a:r>
          </a:p>
        </p:txBody>
      </p:sp>
    </p:spTree>
    <p:extLst>
      <p:ext uri="{BB962C8B-B14F-4D97-AF65-F5344CB8AC3E}">
        <p14:creationId xmlns:p14="http://schemas.microsoft.com/office/powerpoint/2010/main" val="3166413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1200329"/>
          </a:xfrm>
          <a:prstGeom prst="rect">
            <a:avLst/>
          </a:prstGeom>
          <a:solidFill>
            <a:srgbClr val="859C88">
              <a:alpha val="56000"/>
            </a:srgbClr>
          </a:solidFill>
        </p:spPr>
        <p:txBody>
          <a:bodyPr wrap="square" rtlCol="0">
            <a:spAutoFit/>
          </a:bodyPr>
          <a:lstStyle/>
          <a:p>
            <a:pPr marL="742950" indent="-742950">
              <a:buFont typeface="+mj-lt"/>
              <a:buAutoNum type="arabicPeriod" startAt="3"/>
            </a:pPr>
            <a:r>
              <a:rPr lang="en-US" sz="3600" dirty="0">
                <a:solidFill>
                  <a:srgbClr val="123339"/>
                </a:solidFill>
              </a:rPr>
              <a:t>Teachable Hearts are ready to Obey the Scriptures.</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7" y="1699347"/>
            <a:ext cx="7935485" cy="3416320"/>
          </a:xfrm>
          <a:prstGeom prst="rect">
            <a:avLst/>
          </a:prstGeom>
          <a:noFill/>
        </p:spPr>
        <p:txBody>
          <a:bodyPr wrap="square" rtlCol="0">
            <a:spAutoFit/>
          </a:bodyPr>
          <a:lstStyle/>
          <a:p>
            <a:r>
              <a:rPr lang="en-US" sz="2400" baseline="30000" dirty="0">
                <a:solidFill>
                  <a:srgbClr val="022A01"/>
                </a:solidFill>
              </a:rPr>
              <a:t>15 </a:t>
            </a:r>
            <a:r>
              <a:rPr lang="en-US" sz="2400" dirty="0">
                <a:solidFill>
                  <a:srgbClr val="022A01"/>
                </a:solidFill>
              </a:rPr>
              <a:t>and that they should proclaim it and publish it in all their towns and in Jerusalem, “Go out to the hills and bring branches of olive, wild olive, myrtle, palm, and other leafy trees to make booths, as it is written.” </a:t>
            </a:r>
            <a:r>
              <a:rPr lang="en-US" sz="2400" baseline="30000" dirty="0">
                <a:solidFill>
                  <a:srgbClr val="022A01"/>
                </a:solidFill>
              </a:rPr>
              <a:t>16 </a:t>
            </a:r>
            <a:r>
              <a:rPr lang="en-US" sz="2400" dirty="0">
                <a:solidFill>
                  <a:srgbClr val="022A01"/>
                </a:solidFill>
              </a:rPr>
              <a:t>So the people went out and brought them and made booths for themselves, each on his roof, and in their courts and in the courts of the house of God, and in the square at the Water Gate and in the square at the Gate of Ephraim. </a:t>
            </a:r>
            <a:r>
              <a:rPr lang="en-US" sz="2400" dirty="0"/>
              <a:t> </a:t>
            </a:r>
            <a:r>
              <a:rPr lang="en-US" b="1" dirty="0"/>
              <a:t> </a:t>
            </a:r>
          </a:p>
          <a:p>
            <a:pPr algn="r"/>
            <a:r>
              <a:rPr lang="en-US" sz="2400" dirty="0"/>
              <a:t> </a:t>
            </a:r>
            <a:r>
              <a:rPr lang="en-US" sz="2400" dirty="0">
                <a:solidFill>
                  <a:srgbClr val="022A01"/>
                </a:solidFill>
              </a:rPr>
              <a:t>Nehemiah 8:9-18</a:t>
            </a:r>
          </a:p>
        </p:txBody>
      </p:sp>
    </p:spTree>
    <p:extLst>
      <p:ext uri="{BB962C8B-B14F-4D97-AF65-F5344CB8AC3E}">
        <p14:creationId xmlns:p14="http://schemas.microsoft.com/office/powerpoint/2010/main" val="3551847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1200329"/>
          </a:xfrm>
          <a:prstGeom prst="rect">
            <a:avLst/>
          </a:prstGeom>
          <a:solidFill>
            <a:srgbClr val="859C88">
              <a:alpha val="56000"/>
            </a:srgbClr>
          </a:solidFill>
        </p:spPr>
        <p:txBody>
          <a:bodyPr wrap="square" rtlCol="0">
            <a:spAutoFit/>
          </a:bodyPr>
          <a:lstStyle/>
          <a:p>
            <a:pPr marL="742950" indent="-742950">
              <a:buFont typeface="+mj-lt"/>
              <a:buAutoNum type="arabicPeriod" startAt="3"/>
            </a:pPr>
            <a:r>
              <a:rPr lang="en-US" sz="3600" dirty="0">
                <a:solidFill>
                  <a:srgbClr val="123339"/>
                </a:solidFill>
              </a:rPr>
              <a:t>Teachable Hearts are ready to Obey the Scriptures.</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7" y="1699347"/>
            <a:ext cx="7935485" cy="3046988"/>
          </a:xfrm>
          <a:prstGeom prst="rect">
            <a:avLst/>
          </a:prstGeom>
          <a:noFill/>
        </p:spPr>
        <p:txBody>
          <a:bodyPr wrap="square" rtlCol="0">
            <a:spAutoFit/>
          </a:bodyPr>
          <a:lstStyle/>
          <a:p>
            <a:r>
              <a:rPr lang="en-US" sz="2400" baseline="30000" dirty="0"/>
              <a:t>17 </a:t>
            </a:r>
            <a:r>
              <a:rPr lang="en-US" sz="2400" dirty="0"/>
              <a:t>And all the assembly of those who had returned from the captivity made booths and lived in the booths, for from the days of </a:t>
            </a:r>
            <a:r>
              <a:rPr lang="en-US" sz="2400" dirty="0" err="1"/>
              <a:t>Jeshua</a:t>
            </a:r>
            <a:r>
              <a:rPr lang="en-US" sz="2400" dirty="0"/>
              <a:t> the son of Nun to that day the people of Israel had not done so. And there was very great rejoicing. </a:t>
            </a:r>
            <a:r>
              <a:rPr lang="en-US" sz="2400" baseline="30000" dirty="0"/>
              <a:t>18 </a:t>
            </a:r>
            <a:r>
              <a:rPr lang="en-US" sz="2400" dirty="0"/>
              <a:t>And day by day, from the first day to the last day, he read from the Book of the Law of God. They kept the feast seven days, and on the eighth day there was a solemn assembly, according to the rule.  </a:t>
            </a:r>
            <a:r>
              <a:rPr lang="en-US" b="1" dirty="0"/>
              <a:t>                                                                          </a:t>
            </a:r>
            <a:r>
              <a:rPr lang="en-US" sz="2400" dirty="0"/>
              <a:t> </a:t>
            </a:r>
            <a:r>
              <a:rPr lang="en-US" sz="2400" dirty="0">
                <a:solidFill>
                  <a:srgbClr val="022A01"/>
                </a:solidFill>
              </a:rPr>
              <a:t>Nehemiah 8:9-18</a:t>
            </a:r>
          </a:p>
        </p:txBody>
      </p:sp>
    </p:spTree>
    <p:extLst>
      <p:ext uri="{BB962C8B-B14F-4D97-AF65-F5344CB8AC3E}">
        <p14:creationId xmlns:p14="http://schemas.microsoft.com/office/powerpoint/2010/main" val="209683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646331"/>
          </a:xfrm>
          <a:prstGeom prst="rect">
            <a:avLst/>
          </a:prstGeom>
          <a:solidFill>
            <a:srgbClr val="859C88">
              <a:alpha val="56000"/>
            </a:srgbClr>
          </a:solidFill>
        </p:spPr>
        <p:txBody>
          <a:bodyPr wrap="square" rtlCol="0">
            <a:spAutoFit/>
          </a:bodyPr>
          <a:lstStyle/>
          <a:p>
            <a:r>
              <a:rPr lang="en-US" sz="3600" cap="small" dirty="0">
                <a:solidFill>
                  <a:srgbClr val="123339"/>
                </a:solidFill>
              </a:rPr>
              <a:t>Steps of Faith:</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7" y="1145349"/>
            <a:ext cx="7935485" cy="1077218"/>
          </a:xfrm>
          <a:prstGeom prst="rect">
            <a:avLst/>
          </a:prstGeom>
          <a:noFill/>
        </p:spPr>
        <p:txBody>
          <a:bodyPr wrap="square" rtlCol="0">
            <a:spAutoFit/>
          </a:bodyPr>
          <a:lstStyle/>
          <a:p>
            <a:pPr marL="457200" indent="-457200">
              <a:buFont typeface="+mj-lt"/>
              <a:buAutoNum type="arabicPeriod"/>
            </a:pPr>
            <a:r>
              <a:rPr lang="en-US" sz="3200" dirty="0">
                <a:solidFill>
                  <a:srgbClr val="022A01"/>
                </a:solidFill>
              </a:rPr>
              <a:t>Let the Word of Christ dwell in you richly everyday. </a:t>
            </a:r>
          </a:p>
        </p:txBody>
      </p:sp>
    </p:spTree>
    <p:extLst>
      <p:ext uri="{BB962C8B-B14F-4D97-AF65-F5344CB8AC3E}">
        <p14:creationId xmlns:p14="http://schemas.microsoft.com/office/powerpoint/2010/main" val="319184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646331"/>
          </a:xfrm>
          <a:prstGeom prst="rect">
            <a:avLst/>
          </a:prstGeom>
          <a:solidFill>
            <a:srgbClr val="859C88">
              <a:alpha val="56000"/>
            </a:srgbClr>
          </a:solidFill>
        </p:spPr>
        <p:txBody>
          <a:bodyPr wrap="square" rtlCol="0">
            <a:spAutoFit/>
          </a:bodyPr>
          <a:lstStyle/>
          <a:p>
            <a:r>
              <a:rPr lang="en-US" sz="3600" cap="small" dirty="0">
                <a:solidFill>
                  <a:srgbClr val="123339"/>
                </a:solidFill>
              </a:rPr>
              <a:t>Steps of Faith:</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7" y="1145349"/>
            <a:ext cx="7935485" cy="5386090"/>
          </a:xfrm>
          <a:prstGeom prst="rect">
            <a:avLst/>
          </a:prstGeom>
          <a:noFill/>
        </p:spPr>
        <p:txBody>
          <a:bodyPr wrap="square" rtlCol="0">
            <a:spAutoFit/>
          </a:bodyPr>
          <a:lstStyle/>
          <a:p>
            <a:pPr marL="457200" indent="-457200">
              <a:buFont typeface="+mj-lt"/>
              <a:buAutoNum type="arabicPeriod"/>
            </a:pPr>
            <a:r>
              <a:rPr lang="en-US" sz="2400" dirty="0">
                <a:solidFill>
                  <a:srgbClr val="022A01"/>
                </a:solidFill>
              </a:rPr>
              <a:t>Let the Word of Christ dwell in you richly everyday. </a:t>
            </a:r>
          </a:p>
          <a:p>
            <a:pPr marL="457200" indent="-457200">
              <a:buFont typeface="+mj-lt"/>
              <a:buAutoNum type="arabicPeriod"/>
            </a:pPr>
            <a:r>
              <a:rPr lang="en-US" sz="3200" dirty="0">
                <a:solidFill>
                  <a:srgbClr val="022A01"/>
                </a:solidFill>
              </a:rPr>
              <a:t>Let’s pray for awakened hearts. </a:t>
            </a:r>
            <a:r>
              <a:rPr lang="en-US" sz="2400" dirty="0">
                <a:solidFill>
                  <a:srgbClr val="022A01"/>
                </a:solidFill>
              </a:rPr>
              <a:t>Psalm 119:1-4</a:t>
            </a:r>
          </a:p>
          <a:p>
            <a:pPr algn="ctr"/>
            <a:r>
              <a:rPr lang="en-US" sz="2800" dirty="0"/>
              <a:t>Blessed are those whose way is blameless,</a:t>
            </a:r>
            <a:br>
              <a:rPr lang="en-US" sz="2800" dirty="0"/>
            </a:br>
            <a:r>
              <a:rPr lang="en-US" sz="2800" dirty="0"/>
              <a:t>    who walk in the law of the </a:t>
            </a:r>
            <a:r>
              <a:rPr lang="en-US" sz="2800" cap="small" dirty="0"/>
              <a:t>Lord</a:t>
            </a:r>
            <a:r>
              <a:rPr lang="en-US" sz="2800" dirty="0"/>
              <a:t>!</a:t>
            </a:r>
            <a:br>
              <a:rPr lang="en-US" sz="2800" dirty="0"/>
            </a:br>
            <a:r>
              <a:rPr lang="en-US" sz="2800" baseline="30000" dirty="0"/>
              <a:t>2 </a:t>
            </a:r>
            <a:r>
              <a:rPr lang="en-US" sz="2800" dirty="0"/>
              <a:t>Blessed are those who keep his testimonies,</a:t>
            </a:r>
            <a:br>
              <a:rPr lang="en-US" sz="2800" dirty="0"/>
            </a:br>
            <a:r>
              <a:rPr lang="en-US" sz="2800" dirty="0"/>
              <a:t>    who seek him with their whole heart,</a:t>
            </a:r>
            <a:br>
              <a:rPr lang="en-US" sz="2800" dirty="0"/>
            </a:br>
            <a:r>
              <a:rPr lang="en-US" sz="2800" baseline="30000" dirty="0"/>
              <a:t>3 </a:t>
            </a:r>
            <a:r>
              <a:rPr lang="en-US" sz="2800" dirty="0"/>
              <a:t>who also do no wrong,</a:t>
            </a:r>
            <a:br>
              <a:rPr lang="en-US" sz="2800" dirty="0"/>
            </a:br>
            <a:r>
              <a:rPr lang="en-US" sz="2800" dirty="0"/>
              <a:t>    but walk in his ways!</a:t>
            </a:r>
            <a:br>
              <a:rPr lang="en-US" sz="2800" dirty="0"/>
            </a:br>
            <a:r>
              <a:rPr lang="en-US" sz="2800" baseline="30000" dirty="0"/>
              <a:t>4 </a:t>
            </a:r>
            <a:r>
              <a:rPr lang="en-US" sz="2800" dirty="0"/>
              <a:t>You have commanded your precepts</a:t>
            </a:r>
            <a:br>
              <a:rPr lang="en-US" sz="2800" dirty="0"/>
            </a:br>
            <a:r>
              <a:rPr lang="en-US" sz="2800" dirty="0"/>
              <a:t>    to be kept diligently.</a:t>
            </a:r>
          </a:p>
          <a:p>
            <a:endParaRPr lang="en-US" sz="3200" dirty="0">
              <a:solidFill>
                <a:srgbClr val="022A01"/>
              </a:solidFill>
            </a:endParaRPr>
          </a:p>
          <a:p>
            <a:endParaRPr lang="en-US" sz="3200" dirty="0">
              <a:solidFill>
                <a:srgbClr val="022A01"/>
              </a:solidFill>
            </a:endParaRPr>
          </a:p>
        </p:txBody>
      </p:sp>
    </p:spTree>
    <p:extLst>
      <p:ext uri="{BB962C8B-B14F-4D97-AF65-F5344CB8AC3E}">
        <p14:creationId xmlns:p14="http://schemas.microsoft.com/office/powerpoint/2010/main" val="3129164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646331"/>
          </a:xfrm>
          <a:prstGeom prst="rect">
            <a:avLst/>
          </a:prstGeom>
          <a:solidFill>
            <a:srgbClr val="859C88">
              <a:alpha val="56000"/>
            </a:srgbClr>
          </a:solidFill>
        </p:spPr>
        <p:txBody>
          <a:bodyPr wrap="square" rtlCol="0">
            <a:spAutoFit/>
          </a:bodyPr>
          <a:lstStyle/>
          <a:p>
            <a:r>
              <a:rPr lang="en-US" sz="3600" cap="small" dirty="0">
                <a:solidFill>
                  <a:srgbClr val="123339"/>
                </a:solidFill>
              </a:rPr>
              <a:t>Steps of Faith:</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7" y="1145349"/>
            <a:ext cx="7935485" cy="2800767"/>
          </a:xfrm>
          <a:prstGeom prst="rect">
            <a:avLst/>
          </a:prstGeom>
          <a:noFill/>
        </p:spPr>
        <p:txBody>
          <a:bodyPr wrap="square" rtlCol="0">
            <a:spAutoFit/>
          </a:bodyPr>
          <a:lstStyle/>
          <a:p>
            <a:pPr marL="457200" indent="-457200">
              <a:buFont typeface="+mj-lt"/>
              <a:buAutoNum type="arabicPeriod"/>
            </a:pPr>
            <a:r>
              <a:rPr lang="en-US" sz="2400" dirty="0">
                <a:solidFill>
                  <a:srgbClr val="022A01"/>
                </a:solidFill>
              </a:rPr>
              <a:t>Let the Word of Christ dwell in you richly everyday. </a:t>
            </a:r>
          </a:p>
          <a:p>
            <a:pPr marL="457200" indent="-457200">
              <a:buFont typeface="+mj-lt"/>
              <a:buAutoNum type="arabicPeriod"/>
            </a:pPr>
            <a:r>
              <a:rPr lang="en-US" sz="2400" dirty="0">
                <a:solidFill>
                  <a:srgbClr val="022A01"/>
                </a:solidFill>
              </a:rPr>
              <a:t>Let’s pray for awakened hearts. </a:t>
            </a:r>
          </a:p>
          <a:p>
            <a:pPr marL="457200" indent="-457200">
              <a:buFont typeface="+mj-lt"/>
              <a:buAutoNum type="arabicPeriod"/>
            </a:pPr>
            <a:r>
              <a:rPr lang="en-US" sz="3200" dirty="0">
                <a:solidFill>
                  <a:srgbClr val="022A01"/>
                </a:solidFill>
              </a:rPr>
              <a:t>Let’s saturate the nations with the gospel revealed in the Scriptures.</a:t>
            </a:r>
            <a:endParaRPr lang="en-US" sz="2400" dirty="0">
              <a:solidFill>
                <a:srgbClr val="022A01"/>
              </a:solidFill>
            </a:endParaRPr>
          </a:p>
          <a:p>
            <a:endParaRPr lang="en-US" sz="3200" dirty="0">
              <a:solidFill>
                <a:srgbClr val="022A01"/>
              </a:solidFill>
            </a:endParaRPr>
          </a:p>
          <a:p>
            <a:endParaRPr lang="en-US" sz="3200" dirty="0">
              <a:solidFill>
                <a:srgbClr val="022A01"/>
              </a:solidFill>
            </a:endParaRPr>
          </a:p>
        </p:txBody>
      </p:sp>
    </p:spTree>
    <p:extLst>
      <p:ext uri="{BB962C8B-B14F-4D97-AF65-F5344CB8AC3E}">
        <p14:creationId xmlns:p14="http://schemas.microsoft.com/office/powerpoint/2010/main" val="423661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2192" y="966981"/>
            <a:ext cx="5013867" cy="2356082"/>
          </a:xfrm>
        </p:spPr>
        <p:txBody>
          <a:bodyPr>
            <a:normAutofit/>
          </a:bodyPr>
          <a:lstStyle/>
          <a:p>
            <a:pPr marL="0" indent="0">
              <a:buNone/>
            </a:pPr>
            <a:r>
              <a:rPr lang="en-US" sz="3200" dirty="0">
                <a:solidFill>
                  <a:srgbClr val="022A01"/>
                </a:solidFill>
              </a:rPr>
              <a:t>“…with the help of our God.”</a:t>
            </a:r>
          </a:p>
          <a:p>
            <a:pPr marL="0" indent="0" algn="r">
              <a:buNone/>
            </a:pPr>
            <a:r>
              <a:rPr lang="en-US" dirty="0">
                <a:solidFill>
                  <a:srgbClr val="022A01"/>
                </a:solidFill>
              </a:rPr>
              <a:t>Nehemiah 6:16</a:t>
            </a:r>
          </a:p>
        </p:txBody>
      </p:sp>
    </p:spTree>
    <p:extLst>
      <p:ext uri="{BB962C8B-B14F-4D97-AF65-F5344CB8AC3E}">
        <p14:creationId xmlns:p14="http://schemas.microsoft.com/office/powerpoint/2010/main" val="187488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584775"/>
          </a:xfrm>
          <a:prstGeom prst="rect">
            <a:avLst/>
          </a:prstGeom>
          <a:solidFill>
            <a:srgbClr val="859C88">
              <a:alpha val="56000"/>
            </a:srgbClr>
          </a:solidFill>
        </p:spPr>
        <p:txBody>
          <a:bodyPr wrap="square" rtlCol="0">
            <a:spAutoFit/>
          </a:bodyPr>
          <a:lstStyle/>
          <a:p>
            <a:r>
              <a:rPr lang="en-US" sz="3200" dirty="0">
                <a:solidFill>
                  <a:srgbClr val="123339"/>
                </a:solidFill>
              </a:rPr>
              <a:t>3 Ways People Approached the Word of God:</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8" y="1271239"/>
            <a:ext cx="7935485" cy="523220"/>
          </a:xfrm>
          <a:prstGeom prst="rect">
            <a:avLst/>
          </a:prstGeom>
          <a:noFill/>
        </p:spPr>
        <p:txBody>
          <a:bodyPr wrap="square" rtlCol="0">
            <a:spAutoFit/>
          </a:bodyPr>
          <a:lstStyle/>
          <a:p>
            <a:pPr marL="342900" indent="-342900">
              <a:buFont typeface="+mj-lt"/>
              <a:buAutoNum type="arabicPeriod"/>
            </a:pPr>
            <a:r>
              <a:rPr lang="en-US" sz="2800" dirty="0">
                <a:solidFill>
                  <a:srgbClr val="022A01"/>
                </a:solidFill>
              </a:rPr>
              <a:t>Teachable Hearts (8:1-8)</a:t>
            </a:r>
          </a:p>
        </p:txBody>
      </p:sp>
    </p:spTree>
    <p:extLst>
      <p:ext uri="{BB962C8B-B14F-4D97-AF65-F5344CB8AC3E}">
        <p14:creationId xmlns:p14="http://schemas.microsoft.com/office/powerpoint/2010/main" val="132844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584775"/>
          </a:xfrm>
          <a:prstGeom prst="rect">
            <a:avLst/>
          </a:prstGeom>
          <a:solidFill>
            <a:srgbClr val="859C88">
              <a:alpha val="56000"/>
            </a:srgbClr>
          </a:solidFill>
        </p:spPr>
        <p:txBody>
          <a:bodyPr wrap="square" rtlCol="0">
            <a:spAutoFit/>
          </a:bodyPr>
          <a:lstStyle/>
          <a:p>
            <a:r>
              <a:rPr lang="en-US" sz="3200" dirty="0">
                <a:solidFill>
                  <a:srgbClr val="123339"/>
                </a:solidFill>
              </a:rPr>
              <a:t>3 Ways People Approached the Word of God:</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8" y="1271239"/>
            <a:ext cx="7935485" cy="954107"/>
          </a:xfrm>
          <a:prstGeom prst="rect">
            <a:avLst/>
          </a:prstGeom>
          <a:noFill/>
        </p:spPr>
        <p:txBody>
          <a:bodyPr wrap="square" rtlCol="0">
            <a:spAutoFit/>
          </a:bodyPr>
          <a:lstStyle/>
          <a:p>
            <a:pPr marL="342900" indent="-342900">
              <a:buFont typeface="+mj-lt"/>
              <a:buAutoNum type="arabicPeriod"/>
            </a:pPr>
            <a:r>
              <a:rPr lang="en-US" sz="2800" dirty="0">
                <a:solidFill>
                  <a:srgbClr val="022A01"/>
                </a:solidFill>
              </a:rPr>
              <a:t>Teachable Hearts (8:1-8)</a:t>
            </a:r>
          </a:p>
          <a:p>
            <a:pPr marL="342900" indent="-342900">
              <a:buFont typeface="+mj-lt"/>
              <a:buAutoNum type="arabicPeriod"/>
            </a:pPr>
            <a:r>
              <a:rPr lang="en-US" sz="2800" dirty="0">
                <a:solidFill>
                  <a:srgbClr val="022A01"/>
                </a:solidFill>
              </a:rPr>
              <a:t>Their Hearts Received Conviction and Joy  (8:9-12)</a:t>
            </a:r>
          </a:p>
        </p:txBody>
      </p:sp>
    </p:spTree>
    <p:extLst>
      <p:ext uri="{BB962C8B-B14F-4D97-AF65-F5344CB8AC3E}">
        <p14:creationId xmlns:p14="http://schemas.microsoft.com/office/powerpoint/2010/main" val="372264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7" y="433703"/>
            <a:ext cx="7935485" cy="584775"/>
          </a:xfrm>
          <a:prstGeom prst="rect">
            <a:avLst/>
          </a:prstGeom>
          <a:solidFill>
            <a:srgbClr val="859C88">
              <a:alpha val="56000"/>
            </a:srgbClr>
          </a:solidFill>
        </p:spPr>
        <p:txBody>
          <a:bodyPr wrap="square" rtlCol="0">
            <a:spAutoFit/>
          </a:bodyPr>
          <a:lstStyle/>
          <a:p>
            <a:r>
              <a:rPr lang="en-US" sz="3200" dirty="0">
                <a:solidFill>
                  <a:srgbClr val="123339"/>
                </a:solidFill>
              </a:rPr>
              <a:t>3 Ways People Approached the Word of God:</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8" y="1271239"/>
            <a:ext cx="7935485" cy="1384995"/>
          </a:xfrm>
          <a:prstGeom prst="rect">
            <a:avLst/>
          </a:prstGeom>
          <a:noFill/>
        </p:spPr>
        <p:txBody>
          <a:bodyPr wrap="square" rtlCol="0">
            <a:spAutoFit/>
          </a:bodyPr>
          <a:lstStyle/>
          <a:p>
            <a:pPr marL="342900" indent="-342900">
              <a:buFont typeface="+mj-lt"/>
              <a:buAutoNum type="arabicPeriod"/>
            </a:pPr>
            <a:r>
              <a:rPr lang="en-US" sz="2800" dirty="0">
                <a:solidFill>
                  <a:srgbClr val="022A01"/>
                </a:solidFill>
              </a:rPr>
              <a:t>Teachable Hearts (8:1-8)</a:t>
            </a:r>
          </a:p>
          <a:p>
            <a:pPr marL="342900" indent="-342900">
              <a:buFont typeface="+mj-lt"/>
              <a:buAutoNum type="arabicPeriod"/>
            </a:pPr>
            <a:r>
              <a:rPr lang="en-US" sz="2800" dirty="0">
                <a:solidFill>
                  <a:srgbClr val="022A01"/>
                </a:solidFill>
              </a:rPr>
              <a:t>Their Hearts Received Conviction and Joy  (8:9-12)</a:t>
            </a:r>
          </a:p>
          <a:p>
            <a:pPr marL="342900" indent="-342900">
              <a:buFont typeface="+mj-lt"/>
              <a:buAutoNum type="arabicPeriod"/>
            </a:pPr>
            <a:r>
              <a:rPr lang="en-US" sz="2800" dirty="0">
                <a:solidFill>
                  <a:srgbClr val="022A01"/>
                </a:solidFill>
              </a:rPr>
              <a:t>They Responded in Obedience  (8:13-18)</a:t>
            </a:r>
          </a:p>
        </p:txBody>
      </p:sp>
    </p:spTree>
    <p:extLst>
      <p:ext uri="{BB962C8B-B14F-4D97-AF65-F5344CB8AC3E}">
        <p14:creationId xmlns:p14="http://schemas.microsoft.com/office/powerpoint/2010/main" val="239276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05988" y="499018"/>
            <a:ext cx="7935485" cy="646331"/>
          </a:xfrm>
          <a:prstGeom prst="rect">
            <a:avLst/>
          </a:prstGeom>
          <a:solidFill>
            <a:srgbClr val="859C88">
              <a:alpha val="56000"/>
            </a:srgbClr>
          </a:solidFill>
        </p:spPr>
        <p:txBody>
          <a:bodyPr wrap="square" rtlCol="0">
            <a:spAutoFit/>
          </a:bodyPr>
          <a:lstStyle/>
          <a:p>
            <a:r>
              <a:rPr lang="en-US" sz="3600" dirty="0">
                <a:solidFill>
                  <a:srgbClr val="123339"/>
                </a:solidFill>
              </a:rPr>
              <a:t>1. Teachable Hearts</a:t>
            </a:r>
          </a:p>
        </p:txBody>
      </p:sp>
      <p:sp>
        <p:nvSpPr>
          <p:cNvPr id="6" name="TextBox 5">
            <a:extLst>
              <a:ext uri="{FF2B5EF4-FFF2-40B4-BE49-F238E27FC236}">
                <a16:creationId xmlns:a16="http://schemas.microsoft.com/office/drawing/2014/main" id="{9D91230E-8641-9241-9530-3812063B6C47}"/>
              </a:ext>
            </a:extLst>
          </p:cNvPr>
          <p:cNvSpPr txBox="1"/>
          <p:nvPr/>
        </p:nvSpPr>
        <p:spPr>
          <a:xfrm>
            <a:off x="505988" y="1271239"/>
            <a:ext cx="7935485" cy="3416320"/>
          </a:xfrm>
          <a:prstGeom prst="rect">
            <a:avLst/>
          </a:prstGeom>
          <a:noFill/>
        </p:spPr>
        <p:txBody>
          <a:bodyPr wrap="square" rtlCol="0">
            <a:spAutoFit/>
          </a:bodyPr>
          <a:lstStyle/>
          <a:p>
            <a:r>
              <a:rPr lang="en-US" sz="2400" dirty="0">
                <a:solidFill>
                  <a:srgbClr val="022A01"/>
                </a:solidFill>
              </a:rPr>
              <a:t>I pray that the God of our Lord Jesus Christ, the glorious Father,</a:t>
            </a:r>
            <a:r>
              <a:rPr lang="en-US" sz="2400" baseline="30000" dirty="0">
                <a:solidFill>
                  <a:srgbClr val="022A01"/>
                </a:solidFill>
              </a:rPr>
              <a:t> </a:t>
            </a:r>
            <a:r>
              <a:rPr lang="en-US" sz="2400" dirty="0">
                <a:solidFill>
                  <a:srgbClr val="022A01"/>
                </a:solidFill>
              </a:rPr>
              <a:t> would give you the Spirit of wisdom and revelation in the knowledge of him. </a:t>
            </a:r>
            <a:r>
              <a:rPr lang="en-US" sz="2400" baseline="30000" dirty="0">
                <a:solidFill>
                  <a:srgbClr val="022A01"/>
                </a:solidFill>
              </a:rPr>
              <a:t>18 </a:t>
            </a:r>
            <a:r>
              <a:rPr lang="en-US" sz="2400" dirty="0">
                <a:solidFill>
                  <a:srgbClr val="022A01"/>
                </a:solidFill>
              </a:rPr>
              <a:t>I pray that the eyes of your heart may be enlightened so that you may know what is the hope of his calling, what is the wealth of his glorious inheritance in the saints, </a:t>
            </a:r>
            <a:r>
              <a:rPr lang="en-US" sz="2400" baseline="30000" dirty="0">
                <a:solidFill>
                  <a:srgbClr val="022A01"/>
                </a:solidFill>
              </a:rPr>
              <a:t>19 </a:t>
            </a:r>
            <a:r>
              <a:rPr lang="en-US" sz="2400" dirty="0">
                <a:solidFill>
                  <a:srgbClr val="022A01"/>
                </a:solidFill>
              </a:rPr>
              <a:t>and what is the immeasurable greatness of his power toward us who believe, according to the mighty working of his strength.</a:t>
            </a:r>
          </a:p>
          <a:p>
            <a:pPr algn="r"/>
            <a:r>
              <a:rPr lang="en-US" sz="2400" dirty="0">
                <a:solidFill>
                  <a:srgbClr val="022A01"/>
                </a:solidFill>
              </a:rPr>
              <a:t>Ephesians 1:17-19</a:t>
            </a:r>
          </a:p>
        </p:txBody>
      </p:sp>
    </p:spTree>
    <p:extLst>
      <p:ext uri="{BB962C8B-B14F-4D97-AF65-F5344CB8AC3E}">
        <p14:creationId xmlns:p14="http://schemas.microsoft.com/office/powerpoint/2010/main" val="331330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E9745-E4C0-CE43-8ABE-944554B29637}"/>
              </a:ext>
            </a:extLst>
          </p:cNvPr>
          <p:cNvSpPr txBox="1"/>
          <p:nvPr/>
        </p:nvSpPr>
        <p:spPr>
          <a:xfrm>
            <a:off x="517139" y="510169"/>
            <a:ext cx="8125056" cy="2062103"/>
          </a:xfrm>
          <a:prstGeom prst="rect">
            <a:avLst/>
          </a:prstGeom>
          <a:solidFill>
            <a:srgbClr val="859C88">
              <a:alpha val="56000"/>
            </a:srgbClr>
          </a:solidFill>
        </p:spPr>
        <p:txBody>
          <a:bodyPr wrap="square" rtlCol="0">
            <a:spAutoFit/>
          </a:bodyPr>
          <a:lstStyle/>
          <a:p>
            <a:pPr marL="514350" indent="-514350">
              <a:buAutoNum type="arabicPeriod"/>
            </a:pPr>
            <a:r>
              <a:rPr lang="en-US" sz="3200" dirty="0">
                <a:solidFill>
                  <a:srgbClr val="123339"/>
                </a:solidFill>
              </a:rPr>
              <a:t>Teachable Hearts</a:t>
            </a:r>
          </a:p>
          <a:p>
            <a:endParaRPr lang="en-US" sz="3200" dirty="0">
              <a:solidFill>
                <a:srgbClr val="123339"/>
              </a:solidFill>
            </a:endParaRPr>
          </a:p>
          <a:p>
            <a:pPr marL="514350" indent="-514350">
              <a:buFont typeface="+mj-lt"/>
              <a:buAutoNum type="alphaUcPeriod"/>
            </a:pPr>
            <a:r>
              <a:rPr lang="en-US" sz="3200" dirty="0">
                <a:solidFill>
                  <a:srgbClr val="123339"/>
                </a:solidFill>
              </a:rPr>
              <a:t>Teachable Hearts are hungry for the truth of God’s Word.</a:t>
            </a:r>
          </a:p>
        </p:txBody>
      </p:sp>
    </p:spTree>
    <p:extLst>
      <p:ext uri="{BB962C8B-B14F-4D97-AF65-F5344CB8AC3E}">
        <p14:creationId xmlns:p14="http://schemas.microsoft.com/office/powerpoint/2010/main" val="37027380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hemiah NH 2019" id="{027CDB14-964D-F949-8D05-DA988EC6B4E4}" vid="{282DA118-5C66-F044-9161-9ED05AF42B72}"/>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594</Words>
  <Application>Microsoft Macintosh PowerPoint</Application>
  <PresentationFormat>On-screen Show (4:3)</PresentationFormat>
  <Paragraphs>101</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Courier New</vt:lpstr>
      <vt:lpstr>Wingdings</vt:lpstr>
      <vt:lpstr>Office Theme</vt:lpstr>
      <vt:lpstr>PowerPoint Presentation</vt:lpstr>
      <vt:lpstr>Response to the Spoken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Jaques</dc:creator>
  <cp:lastModifiedBy>Nancy Jaques</cp:lastModifiedBy>
  <cp:revision>8</cp:revision>
  <dcterms:created xsi:type="dcterms:W3CDTF">2019-10-27T02:34:44Z</dcterms:created>
  <dcterms:modified xsi:type="dcterms:W3CDTF">2019-10-27T03:49:15Z</dcterms:modified>
</cp:coreProperties>
</file>