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79" r:id="rId7"/>
    <p:sldId id="264" r:id="rId8"/>
    <p:sldId id="265" r:id="rId9"/>
    <p:sldId id="266" r:id="rId10"/>
    <p:sldId id="276" r:id="rId11"/>
    <p:sldId id="267" r:id="rId12"/>
    <p:sldId id="275"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9C88"/>
    <a:srgbClr val="123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8"/>
    <p:restoredTop sz="94705"/>
  </p:normalViewPr>
  <p:slideViewPr>
    <p:cSldViewPr snapToGrid="0" snapToObjects="1">
      <p:cViewPr varScale="1">
        <p:scale>
          <a:sx n="79" d="100"/>
          <a:sy n="79" d="100"/>
        </p:scale>
        <p:origin x="21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D6EF6-189F-AE4F-A8BB-7A6E01EA46F7}" type="datetimeFigureOut">
              <a:rPr lang="en-US" smtClean="0"/>
              <a:t>10/17/19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90F96-5628-0F43-B423-C0A202B60FEF}" type="slidenum">
              <a:rPr lang="en-US" smtClean="0"/>
              <a:t>‹#›</a:t>
            </a:fld>
            <a:endParaRPr lang="en-US"/>
          </a:p>
        </p:txBody>
      </p:sp>
    </p:spTree>
    <p:extLst>
      <p:ext uri="{BB962C8B-B14F-4D97-AF65-F5344CB8AC3E}">
        <p14:creationId xmlns:p14="http://schemas.microsoft.com/office/powerpoint/2010/main" val="290953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0605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4734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221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76804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D891E-0474-5E43-94AD-357B7DCABF63}" type="datetimeFigureOut">
              <a:rPr lang="en-US" smtClean="0"/>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372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5D891E-0474-5E43-94AD-357B7DCABF63}"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050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5D891E-0474-5E43-94AD-357B7DCABF63}" type="datetimeFigureOut">
              <a:rPr lang="en-US" smtClean="0"/>
              <a:t>10/17/19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872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5D891E-0474-5E43-94AD-357B7DCABF63}" type="datetimeFigureOut">
              <a:rPr lang="en-US" smtClean="0"/>
              <a:t>10/17/19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8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D891E-0474-5E43-94AD-357B7DCABF63}" type="datetimeFigureOut">
              <a:rPr lang="en-US" smtClean="0"/>
              <a:t>10/17/19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584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683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791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D891E-0474-5E43-94AD-357B7DCABF63}" type="datetimeFigureOut">
              <a:rPr lang="en-US" smtClean="0"/>
              <a:t>10/17/19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D13A-E220-9248-8CFA-C1393A30AAF5}" type="slidenum">
              <a:rPr lang="en-US" smtClean="0"/>
              <a:t>‹#›</a:t>
            </a:fld>
            <a:endParaRPr lang="en-US"/>
          </a:p>
        </p:txBody>
      </p:sp>
    </p:spTree>
    <p:extLst>
      <p:ext uri="{BB962C8B-B14F-4D97-AF65-F5344CB8AC3E}">
        <p14:creationId xmlns:p14="http://schemas.microsoft.com/office/powerpoint/2010/main" val="205105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04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141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03DD8-DDC2-214B-BD56-E6451F2C4156}"/>
              </a:ext>
            </a:extLst>
          </p:cNvPr>
          <p:cNvSpPr txBox="1"/>
          <p:nvPr/>
        </p:nvSpPr>
        <p:spPr>
          <a:xfrm>
            <a:off x="408214" y="594201"/>
            <a:ext cx="4816929" cy="523220"/>
          </a:xfrm>
          <a:prstGeom prst="rect">
            <a:avLst/>
          </a:prstGeom>
          <a:solidFill>
            <a:srgbClr val="859C88">
              <a:alpha val="56000"/>
            </a:srgbClr>
          </a:solidFill>
        </p:spPr>
        <p:txBody>
          <a:bodyPr wrap="square" rtlCol="0">
            <a:spAutoFit/>
          </a:bodyPr>
          <a:lstStyle/>
          <a:p>
            <a:r>
              <a:rPr lang="en-US" sz="2800" dirty="0">
                <a:solidFill>
                  <a:srgbClr val="123339"/>
                </a:solidFill>
                <a:latin typeface="Bitter" pitchFamily="2" charset="77"/>
              </a:rPr>
              <a:t>2.  Be ready to be humbled. </a:t>
            </a:r>
          </a:p>
        </p:txBody>
      </p:sp>
    </p:spTree>
    <p:extLst>
      <p:ext uri="{BB962C8B-B14F-4D97-AF65-F5344CB8AC3E}">
        <p14:creationId xmlns:p14="http://schemas.microsoft.com/office/powerpoint/2010/main" val="63588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424543" y="1177650"/>
            <a:ext cx="8213272" cy="5016758"/>
          </a:xfrm>
          <a:prstGeom prst="rect">
            <a:avLst/>
          </a:prstGeom>
          <a:noFill/>
        </p:spPr>
        <p:txBody>
          <a:bodyPr wrap="square" rtlCol="0">
            <a:spAutoFit/>
          </a:bodyPr>
          <a:lstStyle/>
          <a:p>
            <a:r>
              <a:rPr lang="en-US" sz="2400" baseline="30000" dirty="0">
                <a:latin typeface="Montserrat Medium" pitchFamily="2" charset="77"/>
              </a:rPr>
              <a:t>10 </a:t>
            </a:r>
            <a:r>
              <a:rPr lang="en-US" sz="2400" u="sng" dirty="0">
                <a:latin typeface="Montserrat Medium" pitchFamily="2" charset="77"/>
              </a:rPr>
              <a:t>Even I, as well as my brothers and my servants, have been lending them money and grain.</a:t>
            </a:r>
            <a:r>
              <a:rPr lang="en-US" sz="2400" dirty="0">
                <a:latin typeface="Montserrat Medium" pitchFamily="2" charset="77"/>
              </a:rPr>
              <a:t> Please, let us stop charging this interest.</a:t>
            </a:r>
            <a:r>
              <a:rPr lang="en-US" sz="2400" baseline="30000" dirty="0">
                <a:latin typeface="Montserrat Medium" pitchFamily="2" charset="77"/>
              </a:rPr>
              <a:t> </a:t>
            </a:r>
            <a:r>
              <a:rPr lang="en-US" sz="2400" dirty="0">
                <a:latin typeface="Montserrat Medium" pitchFamily="2" charset="77"/>
              </a:rPr>
              <a:t> </a:t>
            </a:r>
            <a:r>
              <a:rPr lang="en-US" sz="2400" baseline="30000" dirty="0">
                <a:latin typeface="Montserrat Medium" pitchFamily="2" charset="77"/>
              </a:rPr>
              <a:t>11 </a:t>
            </a:r>
            <a:r>
              <a:rPr lang="en-US" sz="2400" dirty="0">
                <a:latin typeface="Montserrat Medium" pitchFamily="2" charset="77"/>
              </a:rPr>
              <a:t>Return their fields, vineyards, olive groves, and houses to them immediately, along with the percentage of the money, grain, new wine, and fresh oil that you have been assessing them.”</a:t>
            </a:r>
          </a:p>
          <a:p>
            <a:r>
              <a:rPr lang="en-US" sz="2400" baseline="30000" dirty="0">
                <a:latin typeface="Montserrat Medium" pitchFamily="2" charset="77"/>
              </a:rPr>
              <a:t>12 </a:t>
            </a:r>
            <a:r>
              <a:rPr lang="en-US" sz="2400" dirty="0">
                <a:latin typeface="Montserrat Medium" pitchFamily="2" charset="77"/>
              </a:rPr>
              <a:t>They responded: “We will return these things and require nothing more from them. We will do as you say.”</a:t>
            </a:r>
          </a:p>
          <a:p>
            <a:pPr algn="r"/>
            <a:r>
              <a:rPr lang="en-US" b="1" dirty="0"/>
              <a:t> </a:t>
            </a:r>
            <a:r>
              <a:rPr lang="en-US" sz="2400" dirty="0"/>
              <a:t> </a:t>
            </a:r>
            <a:r>
              <a:rPr lang="en-US" sz="2400" dirty="0">
                <a:latin typeface="Montserrat Medium" pitchFamily="2" charset="77"/>
              </a:rPr>
              <a:t>Nehemiah 5:10-13</a:t>
            </a:r>
          </a:p>
          <a:p>
            <a:endParaRPr lang="en-US" sz="2800" dirty="0">
              <a:latin typeface="Montserrat Medium" pitchFamily="2" charset="77"/>
            </a:endParaRPr>
          </a:p>
          <a:p>
            <a:pPr marL="514350" indent="-514350">
              <a:buAutoNum type="arabicPeriod"/>
            </a:pPr>
            <a:endParaRPr lang="en-US" sz="2800" dirty="0">
              <a:latin typeface="Montserrat Medium" pitchFamily="2" charset="77"/>
            </a:endParaRPr>
          </a:p>
        </p:txBody>
      </p:sp>
      <p:sp>
        <p:nvSpPr>
          <p:cNvPr id="3" name="TextBox 2">
            <a:extLst>
              <a:ext uri="{FF2B5EF4-FFF2-40B4-BE49-F238E27FC236}">
                <a16:creationId xmlns:a16="http://schemas.microsoft.com/office/drawing/2014/main" id="{E441B281-6628-3942-9B70-BFDA014B2D08}"/>
              </a:ext>
            </a:extLst>
          </p:cNvPr>
          <p:cNvSpPr txBox="1"/>
          <p:nvPr/>
        </p:nvSpPr>
        <p:spPr>
          <a:xfrm>
            <a:off x="424544" y="430915"/>
            <a:ext cx="4865914" cy="523220"/>
          </a:xfrm>
          <a:prstGeom prst="rect">
            <a:avLst/>
          </a:prstGeom>
          <a:solidFill>
            <a:srgbClr val="859C88">
              <a:alpha val="56000"/>
            </a:srgbClr>
          </a:solidFill>
        </p:spPr>
        <p:txBody>
          <a:bodyPr wrap="square" rtlCol="0">
            <a:spAutoFit/>
          </a:bodyPr>
          <a:lstStyle/>
          <a:p>
            <a:r>
              <a:rPr lang="en-US" sz="2800" dirty="0">
                <a:solidFill>
                  <a:srgbClr val="123339"/>
                </a:solidFill>
                <a:latin typeface="Bitter" pitchFamily="2" charset="77"/>
              </a:rPr>
              <a:t>2.  Be ready to be humbled. </a:t>
            </a:r>
          </a:p>
        </p:txBody>
      </p:sp>
    </p:spTree>
    <p:extLst>
      <p:ext uri="{BB962C8B-B14F-4D97-AF65-F5344CB8AC3E}">
        <p14:creationId xmlns:p14="http://schemas.microsoft.com/office/powerpoint/2010/main" val="3975078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473529" y="1063349"/>
            <a:ext cx="8196942" cy="4647426"/>
          </a:xfrm>
          <a:prstGeom prst="rect">
            <a:avLst/>
          </a:prstGeom>
          <a:noFill/>
        </p:spPr>
        <p:txBody>
          <a:bodyPr wrap="square" rtlCol="0">
            <a:spAutoFit/>
          </a:bodyPr>
          <a:lstStyle/>
          <a:p>
            <a:r>
              <a:rPr lang="en-US" sz="2400" dirty="0">
                <a:latin typeface="Montserrat Medium" pitchFamily="2" charset="77"/>
              </a:rPr>
              <a:t>So I summoned the priests and made everyone take an oath to do this. </a:t>
            </a:r>
            <a:r>
              <a:rPr lang="en-US" sz="2400" baseline="30000" dirty="0">
                <a:latin typeface="Montserrat Medium" pitchFamily="2" charset="77"/>
              </a:rPr>
              <a:t>13 </a:t>
            </a:r>
            <a:r>
              <a:rPr lang="en-US" sz="2400" dirty="0">
                <a:latin typeface="Montserrat Medium" pitchFamily="2" charset="77"/>
              </a:rPr>
              <a:t>I also shook the folds of my robe and said, “May God likewise shake from his house and property everyone who doesn’t keep this promise. May he be shaken out and have nothing!”</a:t>
            </a:r>
          </a:p>
          <a:p>
            <a:r>
              <a:rPr lang="en-US" sz="2400" dirty="0">
                <a:latin typeface="Montserrat Medium" pitchFamily="2" charset="77"/>
              </a:rPr>
              <a:t>The whole assembly said, “Amen,” and they praised the </a:t>
            </a:r>
            <a:r>
              <a:rPr lang="en-US" sz="2400" cap="small" dirty="0">
                <a:latin typeface="Montserrat Medium" pitchFamily="2" charset="77"/>
              </a:rPr>
              <a:t>Lord</a:t>
            </a:r>
            <a:r>
              <a:rPr lang="en-US" sz="2400" dirty="0">
                <a:latin typeface="Montserrat Medium" pitchFamily="2" charset="77"/>
              </a:rPr>
              <a:t>. Then the people did as they had promised. </a:t>
            </a:r>
            <a:r>
              <a:rPr lang="en-US" b="1" dirty="0"/>
              <a:t> </a:t>
            </a:r>
            <a:r>
              <a:rPr lang="en-US" sz="2400" dirty="0"/>
              <a:t> </a:t>
            </a:r>
          </a:p>
          <a:p>
            <a:pPr algn="r"/>
            <a:r>
              <a:rPr lang="en-US" sz="2400" dirty="0">
                <a:latin typeface="Montserrat Medium" pitchFamily="2" charset="77"/>
              </a:rPr>
              <a:t>Nehemiah 5:10-13</a:t>
            </a:r>
          </a:p>
          <a:p>
            <a:endParaRPr lang="en-US" sz="2800" dirty="0">
              <a:latin typeface="Montserrat Medium" pitchFamily="2" charset="77"/>
            </a:endParaRPr>
          </a:p>
          <a:p>
            <a:pPr marL="514350" indent="-514350">
              <a:buAutoNum type="arabicPeriod"/>
            </a:pPr>
            <a:endParaRPr lang="en-US" sz="2800" dirty="0">
              <a:latin typeface="Montserrat Medium" pitchFamily="2" charset="77"/>
            </a:endParaRPr>
          </a:p>
        </p:txBody>
      </p:sp>
      <p:sp>
        <p:nvSpPr>
          <p:cNvPr id="3" name="TextBox 2">
            <a:extLst>
              <a:ext uri="{FF2B5EF4-FFF2-40B4-BE49-F238E27FC236}">
                <a16:creationId xmlns:a16="http://schemas.microsoft.com/office/drawing/2014/main" id="{C33EAB62-FCB8-1649-887C-B0E6DE238F4D}"/>
              </a:ext>
            </a:extLst>
          </p:cNvPr>
          <p:cNvSpPr txBox="1"/>
          <p:nvPr/>
        </p:nvSpPr>
        <p:spPr>
          <a:xfrm>
            <a:off x="473529" y="540129"/>
            <a:ext cx="4816929" cy="523220"/>
          </a:xfrm>
          <a:prstGeom prst="rect">
            <a:avLst/>
          </a:prstGeom>
          <a:solidFill>
            <a:srgbClr val="859C88">
              <a:alpha val="56000"/>
            </a:srgbClr>
          </a:solidFill>
        </p:spPr>
        <p:txBody>
          <a:bodyPr wrap="square" rtlCol="0">
            <a:spAutoFit/>
          </a:bodyPr>
          <a:lstStyle/>
          <a:p>
            <a:r>
              <a:rPr lang="en-US" sz="2800" dirty="0">
                <a:solidFill>
                  <a:srgbClr val="123339"/>
                </a:solidFill>
                <a:latin typeface="Bitter" pitchFamily="2" charset="77"/>
              </a:rPr>
              <a:t>2.  Be ready to be humbled. </a:t>
            </a:r>
          </a:p>
        </p:txBody>
      </p:sp>
    </p:spTree>
    <p:extLst>
      <p:ext uri="{BB962C8B-B14F-4D97-AF65-F5344CB8AC3E}">
        <p14:creationId xmlns:p14="http://schemas.microsoft.com/office/powerpoint/2010/main" val="375974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323384" y="1636840"/>
            <a:ext cx="8151543" cy="2677656"/>
          </a:xfrm>
          <a:prstGeom prst="rect">
            <a:avLst/>
          </a:prstGeom>
          <a:noFill/>
        </p:spPr>
        <p:txBody>
          <a:bodyPr wrap="square" rtlCol="0">
            <a:spAutoFit/>
          </a:bodyPr>
          <a:lstStyle/>
          <a:p>
            <a:r>
              <a:rPr lang="en-US" sz="2400" dirty="0">
                <a:latin typeface="Montserrat Medium" pitchFamily="2" charset="77"/>
              </a:rPr>
              <a:t>Furthermore, from the day King Artaxerxes appointed me to be their governor in the land of Judah—from the twentieth year until his thirty-second year, twelve years—I and my associates never ate from the food allotted to the governor.   </a:t>
            </a:r>
            <a:r>
              <a:rPr lang="en-US" sz="2400" dirty="0"/>
              <a:t> </a:t>
            </a:r>
          </a:p>
          <a:p>
            <a:pPr algn="r"/>
            <a:r>
              <a:rPr lang="en-US" sz="2400" dirty="0">
                <a:latin typeface="Montserrat Medium" pitchFamily="2" charset="77"/>
              </a:rPr>
              <a:t>Nehemiah 5:14-19</a:t>
            </a:r>
          </a:p>
        </p:txBody>
      </p:sp>
      <p:sp>
        <p:nvSpPr>
          <p:cNvPr id="4" name="TextBox 3">
            <a:extLst>
              <a:ext uri="{FF2B5EF4-FFF2-40B4-BE49-F238E27FC236}">
                <a16:creationId xmlns:a16="http://schemas.microsoft.com/office/drawing/2014/main" id="{259C1A6D-F26C-9F46-B5DB-3EE0DAB14D57}"/>
              </a:ext>
            </a:extLst>
          </p:cNvPr>
          <p:cNvSpPr txBox="1"/>
          <p:nvPr/>
        </p:nvSpPr>
        <p:spPr>
          <a:xfrm>
            <a:off x="323384" y="267629"/>
            <a:ext cx="8461387" cy="954107"/>
          </a:xfrm>
          <a:prstGeom prst="rect">
            <a:avLst/>
          </a:prstGeom>
          <a:solidFill>
            <a:srgbClr val="859C88">
              <a:alpha val="56000"/>
            </a:srgbClr>
          </a:solidFill>
        </p:spPr>
        <p:txBody>
          <a:bodyPr wrap="square" rtlCol="0">
            <a:spAutoFit/>
          </a:bodyPr>
          <a:lstStyle/>
          <a:p>
            <a:r>
              <a:rPr lang="en-US" sz="2800" dirty="0">
                <a:solidFill>
                  <a:srgbClr val="123339"/>
                </a:solidFill>
                <a:latin typeface="Bitter" pitchFamily="2" charset="77"/>
              </a:rPr>
              <a:t>3. Leadership means going further than whom one is leading.</a:t>
            </a:r>
          </a:p>
        </p:txBody>
      </p:sp>
    </p:spTree>
    <p:extLst>
      <p:ext uri="{BB962C8B-B14F-4D97-AF65-F5344CB8AC3E}">
        <p14:creationId xmlns:p14="http://schemas.microsoft.com/office/powerpoint/2010/main" val="61510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323384" y="1440898"/>
            <a:ext cx="8347087" cy="3416320"/>
          </a:xfrm>
          <a:prstGeom prst="rect">
            <a:avLst/>
          </a:prstGeom>
          <a:noFill/>
        </p:spPr>
        <p:txBody>
          <a:bodyPr wrap="square" rtlCol="0">
            <a:spAutoFit/>
          </a:bodyPr>
          <a:lstStyle/>
          <a:p>
            <a:r>
              <a:rPr lang="en-US" sz="2400" baseline="30000" dirty="0">
                <a:latin typeface="Montserrat Medium" pitchFamily="2" charset="77"/>
              </a:rPr>
              <a:t>15 </a:t>
            </a:r>
            <a:r>
              <a:rPr lang="en-US" sz="2400" dirty="0">
                <a:latin typeface="Montserrat Medium" pitchFamily="2" charset="77"/>
              </a:rPr>
              <a:t>The governors who preceded me had heavily burdened the people, taking from them food and wine as well as a pound of silver. Their subordinates also oppressed the people, but because of the fear of God, I didn’t do this. </a:t>
            </a:r>
            <a:r>
              <a:rPr lang="en-US" sz="2400" baseline="30000" dirty="0">
                <a:latin typeface="Montserrat Medium" pitchFamily="2" charset="77"/>
              </a:rPr>
              <a:t>16 </a:t>
            </a:r>
            <a:r>
              <a:rPr lang="en-US" sz="2400" dirty="0">
                <a:latin typeface="Montserrat Medium" pitchFamily="2" charset="77"/>
              </a:rPr>
              <a:t>Instead, I devoted myself to the construction of this wall, and all my subordinates were gathered there for the work. We didn’t buy any land.</a:t>
            </a:r>
          </a:p>
          <a:p>
            <a:pPr algn="r"/>
            <a:r>
              <a:rPr lang="en-US" sz="2400" dirty="0">
                <a:latin typeface="Montserrat Medium" pitchFamily="2" charset="77"/>
              </a:rPr>
              <a:t>   Nehemiah 5:14-19</a:t>
            </a:r>
          </a:p>
        </p:txBody>
      </p:sp>
      <p:sp>
        <p:nvSpPr>
          <p:cNvPr id="4" name="TextBox 3">
            <a:extLst>
              <a:ext uri="{FF2B5EF4-FFF2-40B4-BE49-F238E27FC236}">
                <a16:creationId xmlns:a16="http://schemas.microsoft.com/office/drawing/2014/main" id="{80B3B6E2-FC2C-8B4F-A19B-E80042ABB40F}"/>
              </a:ext>
            </a:extLst>
          </p:cNvPr>
          <p:cNvSpPr txBox="1"/>
          <p:nvPr/>
        </p:nvSpPr>
        <p:spPr>
          <a:xfrm>
            <a:off x="323384" y="267629"/>
            <a:ext cx="8461387" cy="954107"/>
          </a:xfrm>
          <a:prstGeom prst="rect">
            <a:avLst/>
          </a:prstGeom>
          <a:solidFill>
            <a:srgbClr val="859C88">
              <a:alpha val="56000"/>
            </a:srgbClr>
          </a:solidFill>
        </p:spPr>
        <p:txBody>
          <a:bodyPr wrap="square" rtlCol="0">
            <a:spAutoFit/>
          </a:bodyPr>
          <a:lstStyle/>
          <a:p>
            <a:r>
              <a:rPr lang="en-US" sz="2800" dirty="0">
                <a:solidFill>
                  <a:srgbClr val="123339"/>
                </a:solidFill>
                <a:latin typeface="Bitter" pitchFamily="2" charset="77"/>
              </a:rPr>
              <a:t>3. Leadership means going further than whom one is leading.</a:t>
            </a:r>
          </a:p>
        </p:txBody>
      </p:sp>
    </p:spTree>
    <p:extLst>
      <p:ext uri="{BB962C8B-B14F-4D97-AF65-F5344CB8AC3E}">
        <p14:creationId xmlns:p14="http://schemas.microsoft.com/office/powerpoint/2010/main" val="298730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323384" y="1221736"/>
            <a:ext cx="8461387" cy="3785652"/>
          </a:xfrm>
          <a:prstGeom prst="rect">
            <a:avLst/>
          </a:prstGeom>
          <a:noFill/>
        </p:spPr>
        <p:txBody>
          <a:bodyPr wrap="square" rtlCol="0">
            <a:spAutoFit/>
          </a:bodyPr>
          <a:lstStyle/>
          <a:p>
            <a:r>
              <a:rPr lang="en-US" sz="2400" baseline="30000" dirty="0">
                <a:latin typeface="Montserrat Medium" pitchFamily="2" charset="77"/>
              </a:rPr>
              <a:t>17 </a:t>
            </a:r>
            <a:r>
              <a:rPr lang="en-US" sz="2400" dirty="0">
                <a:latin typeface="Montserrat Medium" pitchFamily="2" charset="77"/>
              </a:rPr>
              <a:t>There were 150 Jews and officials, as well as guests from the surrounding nations at my table. </a:t>
            </a:r>
            <a:r>
              <a:rPr lang="en-US" sz="2400" baseline="30000" dirty="0">
                <a:latin typeface="Montserrat Medium" pitchFamily="2" charset="77"/>
              </a:rPr>
              <a:t>18 </a:t>
            </a:r>
            <a:r>
              <a:rPr lang="en-US" sz="2400" dirty="0">
                <a:latin typeface="Montserrat Medium" pitchFamily="2" charset="77"/>
              </a:rPr>
              <a:t>Each day, one ox, six choice sheep, and some fowl were prepared for me. An abundance of all kinds of wine was provided every ten days. But I didn’t demand the food allotted to the governor, because the burden on the people was so heavy.</a:t>
            </a:r>
          </a:p>
          <a:p>
            <a:r>
              <a:rPr lang="en-US" sz="2400" baseline="30000" dirty="0">
                <a:latin typeface="Montserrat Medium" pitchFamily="2" charset="77"/>
              </a:rPr>
              <a:t>19 </a:t>
            </a:r>
            <a:r>
              <a:rPr lang="en-US" sz="2400" dirty="0">
                <a:latin typeface="Montserrat Medium" pitchFamily="2" charset="77"/>
              </a:rPr>
              <a:t>Remember me favorably, my God, for all that I have done for this people.    </a:t>
            </a:r>
            <a:r>
              <a:rPr lang="en-US" sz="2400" dirty="0"/>
              <a:t> </a:t>
            </a:r>
          </a:p>
          <a:p>
            <a:pPr algn="r"/>
            <a:r>
              <a:rPr lang="en-US" sz="2400" dirty="0">
                <a:latin typeface="Montserrat Medium" pitchFamily="2" charset="77"/>
              </a:rPr>
              <a:t>Nehemiah 5:14-19</a:t>
            </a:r>
          </a:p>
        </p:txBody>
      </p:sp>
      <p:sp>
        <p:nvSpPr>
          <p:cNvPr id="3" name="TextBox 2">
            <a:extLst>
              <a:ext uri="{FF2B5EF4-FFF2-40B4-BE49-F238E27FC236}">
                <a16:creationId xmlns:a16="http://schemas.microsoft.com/office/drawing/2014/main" id="{767BA29A-F4F4-5148-A00B-ADE95C1CE4A4}"/>
              </a:ext>
            </a:extLst>
          </p:cNvPr>
          <p:cNvSpPr txBox="1"/>
          <p:nvPr/>
        </p:nvSpPr>
        <p:spPr>
          <a:xfrm>
            <a:off x="323384" y="267629"/>
            <a:ext cx="8461387" cy="954107"/>
          </a:xfrm>
          <a:prstGeom prst="rect">
            <a:avLst/>
          </a:prstGeom>
          <a:solidFill>
            <a:srgbClr val="859C88">
              <a:alpha val="56000"/>
            </a:srgbClr>
          </a:solidFill>
        </p:spPr>
        <p:txBody>
          <a:bodyPr wrap="square" rtlCol="0">
            <a:spAutoFit/>
          </a:bodyPr>
          <a:lstStyle/>
          <a:p>
            <a:r>
              <a:rPr lang="en-US" sz="2800" dirty="0">
                <a:solidFill>
                  <a:srgbClr val="123339"/>
                </a:solidFill>
                <a:latin typeface="Bitter" pitchFamily="2" charset="77"/>
              </a:rPr>
              <a:t>3. Leadership means going further than whom one is leading.</a:t>
            </a:r>
          </a:p>
        </p:txBody>
      </p:sp>
    </p:spTree>
    <p:extLst>
      <p:ext uri="{BB962C8B-B14F-4D97-AF65-F5344CB8AC3E}">
        <p14:creationId xmlns:p14="http://schemas.microsoft.com/office/powerpoint/2010/main" val="398573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669498"/>
            <a:ext cx="7987858" cy="892552"/>
          </a:xfrm>
          <a:prstGeom prst="rect">
            <a:avLst/>
          </a:prstGeom>
          <a:noFill/>
        </p:spPr>
        <p:txBody>
          <a:bodyPr wrap="square" rtlCol="0">
            <a:spAutoFit/>
          </a:bodyPr>
          <a:lstStyle/>
          <a:p>
            <a:pPr marL="457200" indent="-457200">
              <a:buAutoNum type="arabicPeriod"/>
            </a:pPr>
            <a:r>
              <a:rPr lang="en-US" sz="2800" dirty="0">
                <a:latin typeface="Montserrat Medium" pitchFamily="2" charset="77"/>
              </a:rPr>
              <a:t>Who do you need to lovingly confront?</a:t>
            </a:r>
          </a:p>
          <a:p>
            <a:pPr marL="457200" indent="-457200">
              <a:buAutoNum type="arabicPeriod"/>
            </a:pPr>
            <a:endParaRPr lang="en-US" sz="2400" dirty="0">
              <a:latin typeface="Montserrat Medium" pitchFamily="2" charset="77"/>
            </a:endParaRP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Action Steps:</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388838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669498"/>
            <a:ext cx="8232786" cy="1261884"/>
          </a:xfrm>
          <a:prstGeom prst="rect">
            <a:avLst/>
          </a:prstGeom>
          <a:noFill/>
        </p:spPr>
        <p:txBody>
          <a:bodyPr wrap="square" rtlCol="0">
            <a:spAutoFit/>
          </a:bodyPr>
          <a:lstStyle/>
          <a:p>
            <a:pPr marL="457200" indent="-457200">
              <a:buAutoNum type="arabicPeriod"/>
            </a:pPr>
            <a:r>
              <a:rPr lang="en-US" sz="2400" dirty="0">
                <a:latin typeface="Montserrat Medium" pitchFamily="2" charset="77"/>
              </a:rPr>
              <a:t>Who do you need to lovingly confront?</a:t>
            </a:r>
          </a:p>
          <a:p>
            <a:pPr marL="457200" indent="-457200">
              <a:buAutoNum type="arabicPeriod"/>
            </a:pPr>
            <a:r>
              <a:rPr lang="en-US" sz="2800" dirty="0">
                <a:latin typeface="Montserrat Medium" pitchFamily="2" charset="77"/>
              </a:rPr>
              <a:t>Who has been trying to confront you?</a:t>
            </a:r>
          </a:p>
          <a:p>
            <a:pPr marL="457200" indent="-457200">
              <a:buAutoNum type="arabicPeriod"/>
            </a:pPr>
            <a:endParaRPr lang="en-US" sz="2400" dirty="0">
              <a:latin typeface="Montserrat Medium" pitchFamily="2" charset="77"/>
            </a:endParaRP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Action Steps:</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228888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669498"/>
            <a:ext cx="8069501" cy="2492990"/>
          </a:xfrm>
          <a:prstGeom prst="rect">
            <a:avLst/>
          </a:prstGeom>
          <a:noFill/>
        </p:spPr>
        <p:txBody>
          <a:bodyPr wrap="square" rtlCol="0">
            <a:spAutoFit/>
          </a:bodyPr>
          <a:lstStyle/>
          <a:p>
            <a:pPr marL="457200" indent="-457200">
              <a:buAutoNum type="arabicPeriod"/>
            </a:pPr>
            <a:r>
              <a:rPr lang="en-US" sz="2400" dirty="0">
                <a:latin typeface="Montserrat Medium" pitchFamily="2" charset="77"/>
              </a:rPr>
              <a:t>Who do you need to lovingly confront?</a:t>
            </a:r>
          </a:p>
          <a:p>
            <a:pPr marL="457200" indent="-457200">
              <a:buAutoNum type="arabicPeriod"/>
            </a:pPr>
            <a:r>
              <a:rPr lang="en-US" sz="2400" dirty="0">
                <a:latin typeface="Montserrat Medium" pitchFamily="2" charset="77"/>
              </a:rPr>
              <a:t>Who has been trying to confront you?</a:t>
            </a:r>
          </a:p>
          <a:p>
            <a:pPr marL="457200" indent="-457200">
              <a:buAutoNum type="arabicPeriod"/>
            </a:pPr>
            <a:r>
              <a:rPr lang="en-US" sz="2800" dirty="0">
                <a:latin typeface="Montserrat Medium" pitchFamily="2" charset="77"/>
              </a:rPr>
              <a:t>What are you as a leader being called to give up so those following you can grow?</a:t>
            </a:r>
          </a:p>
          <a:p>
            <a:pPr marL="457200" indent="-457200">
              <a:buAutoNum type="arabicPeriod"/>
            </a:pPr>
            <a:endParaRPr lang="en-US" sz="2400" dirty="0">
              <a:latin typeface="Montserrat Medium" pitchFamily="2" charset="77"/>
            </a:endParaRP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Action Steps:</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346448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ontserrat Medium" pitchFamily="2" charset="77"/>
              </a:rPr>
              <a:t>S</a:t>
            </a:r>
            <a:r>
              <a:rPr lang="en-US" sz="4000" dirty="0">
                <a:latin typeface="Montserrat Medium" pitchFamily="2" charset="77"/>
              </a:rPr>
              <a:t>omething Beyond the Law</a:t>
            </a:r>
          </a:p>
        </p:txBody>
      </p:sp>
      <p:sp>
        <p:nvSpPr>
          <p:cNvPr id="3" name="Content Placeholder 2"/>
          <p:cNvSpPr>
            <a:spLocks noGrp="1"/>
          </p:cNvSpPr>
          <p:nvPr>
            <p:ph idx="1"/>
          </p:nvPr>
        </p:nvSpPr>
        <p:spPr/>
        <p:txBody>
          <a:bodyPr>
            <a:normAutofit/>
          </a:bodyPr>
          <a:lstStyle/>
          <a:p>
            <a:pPr marL="0" indent="0" algn="ctr">
              <a:buNone/>
            </a:pPr>
            <a:r>
              <a:rPr lang="en-US" sz="3600" dirty="0">
                <a:latin typeface="Montserrat Medium" pitchFamily="2" charset="77"/>
              </a:rPr>
              <a:t>Nehemiah 5</a:t>
            </a:r>
          </a:p>
        </p:txBody>
      </p:sp>
    </p:spTree>
    <p:extLst>
      <p:ext uri="{BB962C8B-B14F-4D97-AF65-F5344CB8AC3E}">
        <p14:creationId xmlns:p14="http://schemas.microsoft.com/office/powerpoint/2010/main" val="11517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1126273" y="892098"/>
            <a:ext cx="6902606" cy="1815882"/>
          </a:xfrm>
          <a:prstGeom prst="rect">
            <a:avLst/>
          </a:prstGeom>
          <a:noFill/>
        </p:spPr>
        <p:txBody>
          <a:bodyPr wrap="square" rtlCol="0">
            <a:spAutoFit/>
          </a:bodyPr>
          <a:lstStyle/>
          <a:p>
            <a:r>
              <a:rPr lang="en-US" sz="2800" dirty="0">
                <a:latin typeface="Montserrat Medium" pitchFamily="2" charset="77"/>
              </a:rPr>
              <a:t>L</a:t>
            </a:r>
            <a:r>
              <a:rPr lang="en-US" sz="2800" cap="small" dirty="0">
                <a:latin typeface="Montserrat Medium" pitchFamily="2" charset="77"/>
              </a:rPr>
              <a:t>ord </a:t>
            </a:r>
            <a:r>
              <a:rPr lang="en-US" sz="2800" dirty="0">
                <a:latin typeface="Montserrat Medium" pitchFamily="2" charset="77"/>
              </a:rPr>
              <a:t>why do you stand so far away?</a:t>
            </a:r>
          </a:p>
          <a:p>
            <a:r>
              <a:rPr lang="en-US" sz="2800" dirty="0">
                <a:latin typeface="Montserrat Medium" pitchFamily="2" charset="77"/>
              </a:rPr>
              <a:t>Why do you hide in times of trouble?</a:t>
            </a:r>
          </a:p>
          <a:p>
            <a:endParaRPr lang="en-US" sz="2800" dirty="0">
              <a:latin typeface="Montserrat Medium" pitchFamily="2" charset="77"/>
            </a:endParaRPr>
          </a:p>
          <a:p>
            <a:pPr algn="r"/>
            <a:r>
              <a:rPr lang="en-US" sz="2800" dirty="0">
                <a:latin typeface="Montserrat Medium" pitchFamily="2" charset="77"/>
              </a:rPr>
              <a:t>Psalm 10:1</a:t>
            </a:r>
          </a:p>
        </p:txBody>
      </p:sp>
    </p:spTree>
    <p:extLst>
      <p:ext uri="{BB962C8B-B14F-4D97-AF65-F5344CB8AC3E}">
        <p14:creationId xmlns:p14="http://schemas.microsoft.com/office/powerpoint/2010/main" val="333778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847492" y="390293"/>
            <a:ext cx="7538225" cy="4401205"/>
          </a:xfrm>
          <a:prstGeom prst="rect">
            <a:avLst/>
          </a:prstGeom>
          <a:noFill/>
        </p:spPr>
        <p:txBody>
          <a:bodyPr wrap="square" rtlCol="0">
            <a:spAutoFit/>
          </a:bodyPr>
          <a:lstStyle/>
          <a:p>
            <a:r>
              <a:rPr lang="en-US" sz="2800" dirty="0">
                <a:latin typeface="Montserrat Medium" pitchFamily="2" charset="77"/>
              </a:rPr>
              <a:t>There was a widespread outcry from the people </a:t>
            </a:r>
            <a:r>
              <a:rPr lang="en-US" sz="2800" u="sng" dirty="0">
                <a:latin typeface="Montserrat Medium" pitchFamily="2" charset="77"/>
              </a:rPr>
              <a:t>and their wives</a:t>
            </a:r>
            <a:r>
              <a:rPr lang="en-US" sz="2800" dirty="0">
                <a:latin typeface="Montserrat Medium" pitchFamily="2" charset="77"/>
              </a:rPr>
              <a:t> against their Jewish countrymen. </a:t>
            </a:r>
            <a:r>
              <a:rPr lang="en-US" sz="2800" baseline="30000" dirty="0">
                <a:latin typeface="Montserrat Medium" pitchFamily="2" charset="77"/>
              </a:rPr>
              <a:t>2 </a:t>
            </a:r>
            <a:r>
              <a:rPr lang="en-US" sz="2800" dirty="0">
                <a:latin typeface="Montserrat Medium" pitchFamily="2" charset="77"/>
              </a:rPr>
              <a:t>Some were saying, “We, our sons, and our daughters are numerous. Let us get grain so that we can eat and live.” </a:t>
            </a:r>
            <a:r>
              <a:rPr lang="en-US" sz="2800" baseline="30000" dirty="0">
                <a:latin typeface="Montserrat Medium" pitchFamily="2" charset="77"/>
              </a:rPr>
              <a:t>3 </a:t>
            </a:r>
            <a:r>
              <a:rPr lang="en-US" sz="2800" dirty="0">
                <a:latin typeface="Montserrat Medium" pitchFamily="2" charset="77"/>
              </a:rPr>
              <a:t>Others were saying, “We are mortgaging our fields, vineyards, and homes to get grain during the famine.” </a:t>
            </a:r>
          </a:p>
          <a:p>
            <a:pPr algn="r"/>
            <a:r>
              <a:rPr lang="en-US" sz="2800" dirty="0">
                <a:latin typeface="Montserrat Medium" pitchFamily="2" charset="77"/>
              </a:rPr>
              <a:t>Nehemiah 5:1-5</a:t>
            </a:r>
          </a:p>
        </p:txBody>
      </p:sp>
    </p:spTree>
    <p:extLst>
      <p:ext uri="{BB962C8B-B14F-4D97-AF65-F5344CB8AC3E}">
        <p14:creationId xmlns:p14="http://schemas.microsoft.com/office/powerpoint/2010/main" val="42191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423746" y="390293"/>
            <a:ext cx="8307659" cy="4401205"/>
          </a:xfrm>
          <a:prstGeom prst="rect">
            <a:avLst/>
          </a:prstGeom>
          <a:noFill/>
        </p:spPr>
        <p:txBody>
          <a:bodyPr wrap="square" rtlCol="0">
            <a:spAutoFit/>
          </a:bodyPr>
          <a:lstStyle/>
          <a:p>
            <a:r>
              <a:rPr lang="en-US" sz="2800" baseline="30000" dirty="0">
                <a:latin typeface="Montserrat Medium" pitchFamily="2" charset="77"/>
              </a:rPr>
              <a:t>4 </a:t>
            </a:r>
            <a:r>
              <a:rPr lang="en-US" sz="2800" dirty="0">
                <a:latin typeface="Montserrat Medium" pitchFamily="2" charset="77"/>
              </a:rPr>
              <a:t>Still others were saying, “We have borrowed money to pay the king’s tax on our fields and vineyards. </a:t>
            </a:r>
            <a:r>
              <a:rPr lang="en-US" sz="2800" baseline="30000" dirty="0">
                <a:latin typeface="Montserrat Medium" pitchFamily="2" charset="77"/>
              </a:rPr>
              <a:t>5 </a:t>
            </a:r>
            <a:r>
              <a:rPr lang="en-US" sz="2800" dirty="0">
                <a:latin typeface="Montserrat Medium" pitchFamily="2" charset="77"/>
              </a:rPr>
              <a:t>We and our children are just like our countrymen and their children, yet we are subjecting our sons and daughters to slavery. </a:t>
            </a:r>
            <a:r>
              <a:rPr lang="en-US" sz="2800" u="sng" dirty="0">
                <a:latin typeface="Montserrat Medium" pitchFamily="2" charset="77"/>
              </a:rPr>
              <a:t>Some of our daughters are already enslaved</a:t>
            </a:r>
            <a:r>
              <a:rPr lang="en-US" sz="2800" dirty="0">
                <a:latin typeface="Montserrat Medium" pitchFamily="2" charset="77"/>
              </a:rPr>
              <a:t>, but we are powerless because our fields and vineyards belong to others.” </a:t>
            </a:r>
          </a:p>
          <a:p>
            <a:pPr algn="r"/>
            <a:r>
              <a:rPr lang="en-US" sz="2800" dirty="0">
                <a:latin typeface="Montserrat Medium" pitchFamily="2" charset="77"/>
              </a:rPr>
              <a:t>Nehemiah 5:1-5</a:t>
            </a:r>
          </a:p>
        </p:txBody>
      </p:sp>
    </p:spTree>
    <p:extLst>
      <p:ext uri="{BB962C8B-B14F-4D97-AF65-F5344CB8AC3E}">
        <p14:creationId xmlns:p14="http://schemas.microsoft.com/office/powerpoint/2010/main" val="120267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03DD8-DDC2-214B-BD56-E6451F2C4156}"/>
              </a:ext>
            </a:extLst>
          </p:cNvPr>
          <p:cNvSpPr txBox="1"/>
          <p:nvPr/>
        </p:nvSpPr>
        <p:spPr>
          <a:xfrm>
            <a:off x="408214" y="610530"/>
            <a:ext cx="6057901" cy="523220"/>
          </a:xfrm>
          <a:prstGeom prst="rect">
            <a:avLst/>
          </a:prstGeom>
          <a:solidFill>
            <a:srgbClr val="859C88">
              <a:alpha val="56000"/>
            </a:srgbClr>
          </a:solidFill>
        </p:spPr>
        <p:txBody>
          <a:bodyPr wrap="square" rtlCol="0">
            <a:spAutoFit/>
          </a:bodyPr>
          <a:lstStyle/>
          <a:p>
            <a:r>
              <a:rPr lang="en-US" sz="2800" dirty="0">
                <a:solidFill>
                  <a:srgbClr val="123339"/>
                </a:solidFill>
                <a:latin typeface="Bitter" pitchFamily="2" charset="77"/>
              </a:rPr>
              <a:t>1. How to Respond when Angered.</a:t>
            </a:r>
          </a:p>
        </p:txBody>
      </p:sp>
      <p:sp>
        <p:nvSpPr>
          <p:cNvPr id="4" name="TextBox 3">
            <a:extLst>
              <a:ext uri="{FF2B5EF4-FFF2-40B4-BE49-F238E27FC236}">
                <a16:creationId xmlns:a16="http://schemas.microsoft.com/office/drawing/2014/main" id="{9A42148D-8FD0-9746-845E-CC833C4D397E}"/>
              </a:ext>
            </a:extLst>
          </p:cNvPr>
          <p:cNvSpPr txBox="1"/>
          <p:nvPr/>
        </p:nvSpPr>
        <p:spPr>
          <a:xfrm>
            <a:off x="408214" y="1304693"/>
            <a:ext cx="8307659" cy="3108543"/>
          </a:xfrm>
          <a:prstGeom prst="rect">
            <a:avLst/>
          </a:prstGeom>
          <a:noFill/>
        </p:spPr>
        <p:txBody>
          <a:bodyPr wrap="square" rtlCol="0">
            <a:spAutoFit/>
          </a:bodyPr>
          <a:lstStyle/>
          <a:p>
            <a:r>
              <a:rPr lang="en-US" sz="2800" u="sng" dirty="0">
                <a:latin typeface="Montserrat Medium" pitchFamily="2" charset="77"/>
              </a:rPr>
              <a:t>I became extremely angry </a:t>
            </a:r>
            <a:r>
              <a:rPr lang="en-US" sz="2800" dirty="0">
                <a:latin typeface="Montserrat Medium" pitchFamily="2" charset="77"/>
              </a:rPr>
              <a:t>when I heard their outcry and these complaints. </a:t>
            </a:r>
            <a:r>
              <a:rPr lang="en-US" sz="2800" baseline="30000" dirty="0">
                <a:latin typeface="Montserrat Medium" pitchFamily="2" charset="77"/>
              </a:rPr>
              <a:t>7</a:t>
            </a:r>
            <a:r>
              <a:rPr lang="en-US" sz="2800" dirty="0">
                <a:latin typeface="Montserrat Medium" pitchFamily="2" charset="77"/>
              </a:rPr>
              <a:t> </a:t>
            </a:r>
            <a:r>
              <a:rPr lang="en-US" sz="2800" u="sng" dirty="0">
                <a:latin typeface="Montserrat Medium" pitchFamily="2" charset="77"/>
              </a:rPr>
              <a:t>After seriously considering the matter</a:t>
            </a:r>
            <a:r>
              <a:rPr lang="en-US" sz="2800" dirty="0">
                <a:latin typeface="Montserrat Medium" pitchFamily="2" charset="77"/>
              </a:rPr>
              <a:t>, I accused the nobles and officials, saying to them, “Each of you is charging his countrymen interest.” </a:t>
            </a:r>
          </a:p>
          <a:p>
            <a:pPr algn="r"/>
            <a:r>
              <a:rPr lang="en-US" sz="2800" dirty="0">
                <a:latin typeface="Montserrat Medium" pitchFamily="2" charset="77"/>
              </a:rPr>
              <a:t>Nehemiah 5:6-7</a:t>
            </a:r>
          </a:p>
        </p:txBody>
      </p:sp>
    </p:spTree>
    <p:extLst>
      <p:ext uri="{BB962C8B-B14F-4D97-AF65-F5344CB8AC3E}">
        <p14:creationId xmlns:p14="http://schemas.microsoft.com/office/powerpoint/2010/main" val="133353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1003610" y="880947"/>
            <a:ext cx="7203687" cy="3539430"/>
          </a:xfrm>
          <a:prstGeom prst="rect">
            <a:avLst/>
          </a:prstGeom>
          <a:noFill/>
        </p:spPr>
        <p:txBody>
          <a:bodyPr wrap="square" rtlCol="0">
            <a:spAutoFit/>
          </a:bodyPr>
          <a:lstStyle/>
          <a:p>
            <a:r>
              <a:rPr lang="en-US" sz="2800" dirty="0">
                <a:latin typeface="Montserrat Medium" pitchFamily="2" charset="77"/>
              </a:rPr>
              <a:t>If you lend silver to my people, to the poor person among you, you must not be like a creditor to him; you must not charge him interest. </a:t>
            </a:r>
          </a:p>
          <a:p>
            <a:endParaRPr lang="en-US" sz="2800" dirty="0">
              <a:latin typeface="Montserrat Medium" pitchFamily="2" charset="77"/>
            </a:endParaRPr>
          </a:p>
          <a:p>
            <a:pPr algn="r"/>
            <a:r>
              <a:rPr lang="en-US" sz="2800" dirty="0">
                <a:latin typeface="Montserrat Medium" pitchFamily="2" charset="77"/>
              </a:rPr>
              <a:t>Exodus 22:25</a:t>
            </a:r>
          </a:p>
          <a:p>
            <a:endParaRPr lang="en-US" sz="2800" dirty="0">
              <a:latin typeface="Montserrat Medium" pitchFamily="2" charset="77"/>
            </a:endParaRPr>
          </a:p>
          <a:p>
            <a:pPr marL="514350" indent="-514350">
              <a:buAutoNum type="arabicPeriod"/>
            </a:pPr>
            <a:endParaRPr lang="en-US" sz="2800" dirty="0">
              <a:latin typeface="Montserrat Medium" pitchFamily="2" charset="77"/>
            </a:endParaRPr>
          </a:p>
        </p:txBody>
      </p:sp>
    </p:spTree>
    <p:extLst>
      <p:ext uri="{BB962C8B-B14F-4D97-AF65-F5344CB8AC3E}">
        <p14:creationId xmlns:p14="http://schemas.microsoft.com/office/powerpoint/2010/main" val="3287607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713677" y="434899"/>
            <a:ext cx="7761249" cy="5016758"/>
          </a:xfrm>
          <a:prstGeom prst="rect">
            <a:avLst/>
          </a:prstGeom>
          <a:noFill/>
        </p:spPr>
        <p:txBody>
          <a:bodyPr wrap="square" rtlCol="0">
            <a:spAutoFit/>
          </a:bodyPr>
          <a:lstStyle/>
          <a:p>
            <a:r>
              <a:rPr lang="en-US" sz="2400" dirty="0">
                <a:latin typeface="Montserrat Medium" pitchFamily="2" charset="77"/>
              </a:rPr>
              <a:t>So I called a large assembly against them </a:t>
            </a:r>
            <a:r>
              <a:rPr lang="en-US" sz="2400" baseline="30000" dirty="0">
                <a:latin typeface="Montserrat Medium" pitchFamily="2" charset="77"/>
              </a:rPr>
              <a:t>8 </a:t>
            </a:r>
            <a:r>
              <a:rPr lang="en-US" sz="2400" dirty="0">
                <a:latin typeface="Montserrat Medium" pitchFamily="2" charset="77"/>
              </a:rPr>
              <a:t>and said, “We have done our best to buy back our Jewish countrymen who were sold to foreigners, but now you sell your own countrymen, and we have to buy them back.” They remained silent and could not say a word. </a:t>
            </a:r>
            <a:r>
              <a:rPr lang="en-US" sz="2400" baseline="30000" dirty="0">
                <a:latin typeface="Montserrat Medium" pitchFamily="2" charset="77"/>
              </a:rPr>
              <a:t>9 </a:t>
            </a:r>
            <a:r>
              <a:rPr lang="en-US" sz="2400" dirty="0">
                <a:latin typeface="Montserrat Medium" pitchFamily="2" charset="77"/>
              </a:rPr>
              <a:t>Then I said, “What you are doing isn’t right. Shouldn’t you walk in the fear of our God and not invite the reproach of our foreign enemies?  </a:t>
            </a:r>
          </a:p>
          <a:p>
            <a:pPr algn="r"/>
            <a:endParaRPr lang="en-US" sz="2400" dirty="0">
              <a:latin typeface="Montserrat Medium" pitchFamily="2" charset="77"/>
            </a:endParaRPr>
          </a:p>
          <a:p>
            <a:pPr algn="r"/>
            <a:r>
              <a:rPr lang="en-US" sz="2400" dirty="0">
                <a:latin typeface="Montserrat Medium" pitchFamily="2" charset="77"/>
              </a:rPr>
              <a:t>Nehemiah 5:8-9</a:t>
            </a:r>
          </a:p>
          <a:p>
            <a:endParaRPr lang="en-US" sz="2800" dirty="0">
              <a:latin typeface="Montserrat Medium" pitchFamily="2" charset="77"/>
            </a:endParaRPr>
          </a:p>
          <a:p>
            <a:pPr marL="514350" indent="-514350">
              <a:buAutoNum type="arabicPeriod"/>
            </a:pPr>
            <a:endParaRPr lang="en-US" sz="2800" dirty="0">
              <a:latin typeface="Montserrat Medium" pitchFamily="2" charset="77"/>
            </a:endParaRPr>
          </a:p>
        </p:txBody>
      </p:sp>
    </p:spTree>
    <p:extLst>
      <p:ext uri="{BB962C8B-B14F-4D97-AF65-F5344CB8AC3E}">
        <p14:creationId xmlns:p14="http://schemas.microsoft.com/office/powerpoint/2010/main" val="176653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827977" y="418571"/>
            <a:ext cx="7581237" cy="5016758"/>
          </a:xfrm>
          <a:prstGeom prst="rect">
            <a:avLst/>
          </a:prstGeom>
          <a:noFill/>
        </p:spPr>
        <p:txBody>
          <a:bodyPr wrap="square" rtlCol="0">
            <a:spAutoFit/>
          </a:bodyPr>
          <a:lstStyle/>
          <a:p>
            <a:r>
              <a:rPr lang="en-US" sz="2400" dirty="0">
                <a:latin typeface="Montserrat Medium" pitchFamily="2" charset="77"/>
              </a:rPr>
              <a:t>They came to Jerusalem, and he went into the temple and began to throw out those buying and selling. He overturned the tables of the money changers and the chairs of those selling doves, </a:t>
            </a:r>
            <a:r>
              <a:rPr lang="en-US" sz="2400" baseline="30000" dirty="0">
                <a:latin typeface="Montserrat Medium" pitchFamily="2" charset="77"/>
              </a:rPr>
              <a:t>16 </a:t>
            </a:r>
            <a:r>
              <a:rPr lang="en-US" sz="2400" dirty="0">
                <a:latin typeface="Montserrat Medium" pitchFamily="2" charset="77"/>
              </a:rPr>
              <a:t>and would not permit anyone to carry goods through the temple. </a:t>
            </a:r>
            <a:r>
              <a:rPr lang="en-US" sz="2400" baseline="30000" dirty="0">
                <a:latin typeface="Montserrat Medium" pitchFamily="2" charset="77"/>
              </a:rPr>
              <a:t>17 </a:t>
            </a:r>
            <a:r>
              <a:rPr lang="en-US" sz="2400" dirty="0">
                <a:latin typeface="Montserrat Medium" pitchFamily="2" charset="77"/>
              </a:rPr>
              <a:t>He was teaching them: “Is it not written, My house will be called </a:t>
            </a:r>
            <a:r>
              <a:rPr lang="en-US" sz="2400" u="sng" dirty="0">
                <a:latin typeface="Montserrat Medium" pitchFamily="2" charset="77"/>
              </a:rPr>
              <a:t>a house of prayer for all nations</a:t>
            </a:r>
            <a:r>
              <a:rPr lang="en-US" sz="2400" dirty="0">
                <a:latin typeface="Montserrat Medium" pitchFamily="2" charset="77"/>
              </a:rPr>
              <a:t>? But you have made it a den of thieves!”</a:t>
            </a:r>
          </a:p>
          <a:p>
            <a:r>
              <a:rPr lang="en-US" b="1" dirty="0"/>
              <a:t> </a:t>
            </a:r>
            <a:r>
              <a:rPr lang="en-US" sz="2400" dirty="0"/>
              <a:t> </a:t>
            </a:r>
            <a:r>
              <a:rPr lang="en-US" sz="2400" dirty="0">
                <a:latin typeface="Montserrat Medium" pitchFamily="2" charset="77"/>
              </a:rPr>
              <a:t>  </a:t>
            </a:r>
          </a:p>
          <a:p>
            <a:pPr algn="r"/>
            <a:r>
              <a:rPr lang="en-US" sz="2400" dirty="0">
                <a:latin typeface="Montserrat Medium" pitchFamily="2" charset="77"/>
              </a:rPr>
              <a:t>Mark 11:15-17</a:t>
            </a:r>
          </a:p>
          <a:p>
            <a:endParaRPr lang="en-US" sz="2800" dirty="0">
              <a:latin typeface="Montserrat Medium" pitchFamily="2" charset="77"/>
            </a:endParaRPr>
          </a:p>
          <a:p>
            <a:pPr marL="514350" indent="-514350">
              <a:buAutoNum type="arabicPeriod"/>
            </a:pPr>
            <a:endParaRPr lang="en-US" sz="2800" dirty="0">
              <a:latin typeface="Montserrat Medium" pitchFamily="2" charset="77"/>
            </a:endParaRPr>
          </a:p>
        </p:txBody>
      </p:sp>
    </p:spTree>
    <p:extLst>
      <p:ext uri="{BB962C8B-B14F-4D97-AF65-F5344CB8AC3E}">
        <p14:creationId xmlns:p14="http://schemas.microsoft.com/office/powerpoint/2010/main" val="2791033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hemiah NH 2019" id="{027CDB14-964D-F949-8D05-DA988EC6B4E4}" vid="{282DA118-5C66-F044-9161-9ED05AF42B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3067</TotalTime>
  <Words>289</Words>
  <Application>Microsoft Macintosh PowerPoint</Application>
  <PresentationFormat>On-screen Show (4:3)</PresentationFormat>
  <Paragraphs>50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Bitter</vt:lpstr>
      <vt:lpstr>Calibri</vt:lpstr>
      <vt:lpstr>Calibri Light</vt:lpstr>
      <vt:lpstr>Montserrat Medium</vt:lpstr>
      <vt:lpstr>Office Theme</vt:lpstr>
      <vt:lpstr>PowerPoint Presentation</vt:lpstr>
      <vt:lpstr>Something Beyond the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Jaques</dc:creator>
  <cp:lastModifiedBy>Nancy Jaques</cp:lastModifiedBy>
  <cp:revision>10</cp:revision>
  <dcterms:created xsi:type="dcterms:W3CDTF">2019-10-17T21:30:59Z</dcterms:created>
  <dcterms:modified xsi:type="dcterms:W3CDTF">2019-10-20T00:38:48Z</dcterms:modified>
</cp:coreProperties>
</file>