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75" r:id="rId8"/>
    <p:sldId id="262" r:id="rId9"/>
    <p:sldId id="263"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0"/>
    <p:restoredTop sz="94705"/>
  </p:normalViewPr>
  <p:slideViewPr>
    <p:cSldViewPr snapToGrid="0" snapToObjects="1">
      <p:cViewPr varScale="1">
        <p:scale>
          <a:sx n="76" d="100"/>
          <a:sy n="76" d="100"/>
        </p:scale>
        <p:origin x="192"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C4467-AD8D-FC4D-8E35-50D02EAC41D3}" type="datetimeFigureOut">
              <a:rPr lang="en-US" smtClean="0"/>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388061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C4467-AD8D-FC4D-8E35-50D02EAC41D3}" type="datetimeFigureOut">
              <a:rPr lang="en-US" smtClean="0"/>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107742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C4467-AD8D-FC4D-8E35-50D02EAC41D3}" type="datetimeFigureOut">
              <a:rPr lang="en-US" smtClean="0"/>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82260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C4467-AD8D-FC4D-8E35-50D02EAC41D3}" type="datetimeFigureOut">
              <a:rPr lang="en-US" smtClean="0"/>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157444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AC4467-AD8D-FC4D-8E35-50D02EAC41D3}" type="datetimeFigureOut">
              <a:rPr lang="en-US" smtClean="0"/>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404793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C4467-AD8D-FC4D-8E35-50D02EAC41D3}" type="datetimeFigureOut">
              <a:rPr lang="en-US" smtClean="0"/>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102076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C4467-AD8D-FC4D-8E35-50D02EAC41D3}" type="datetimeFigureOut">
              <a:rPr lang="en-US" smtClean="0"/>
              <a:t>1/19/19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83961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C4467-AD8D-FC4D-8E35-50D02EAC41D3}" type="datetimeFigureOut">
              <a:rPr lang="en-US" smtClean="0"/>
              <a:t>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306880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C4467-AD8D-FC4D-8E35-50D02EAC41D3}" type="datetimeFigureOut">
              <a:rPr lang="en-US" smtClean="0"/>
              <a:t>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167967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AC4467-AD8D-FC4D-8E35-50D02EAC41D3}" type="datetimeFigureOut">
              <a:rPr lang="en-US" smtClean="0"/>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383796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AC4467-AD8D-FC4D-8E35-50D02EAC41D3}" type="datetimeFigureOut">
              <a:rPr lang="en-US" smtClean="0"/>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1A1B9-0A99-A245-B21A-7E5009756881}" type="slidenum">
              <a:rPr lang="en-US" smtClean="0"/>
              <a:t>‹#›</a:t>
            </a:fld>
            <a:endParaRPr lang="en-US"/>
          </a:p>
        </p:txBody>
      </p:sp>
    </p:spTree>
    <p:extLst>
      <p:ext uri="{BB962C8B-B14F-4D97-AF65-F5344CB8AC3E}">
        <p14:creationId xmlns:p14="http://schemas.microsoft.com/office/powerpoint/2010/main" val="233223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C4467-AD8D-FC4D-8E35-50D02EAC41D3}" type="datetimeFigureOut">
              <a:rPr lang="en-US" smtClean="0"/>
              <a:t>1/19/19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1A1B9-0A99-A245-B21A-7E5009756881}" type="slidenum">
              <a:rPr lang="en-US" smtClean="0"/>
              <a:t>‹#›</a:t>
            </a:fld>
            <a:endParaRPr lang="en-US"/>
          </a:p>
        </p:txBody>
      </p:sp>
    </p:spTree>
    <p:extLst>
      <p:ext uri="{BB962C8B-B14F-4D97-AF65-F5344CB8AC3E}">
        <p14:creationId xmlns:p14="http://schemas.microsoft.com/office/powerpoint/2010/main" val="7363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7FC44-DB0B-F94F-A46A-CFB75C0A4B5D}"/>
              </a:ext>
            </a:extLst>
          </p:cNvPr>
          <p:cNvPicPr>
            <a:picLocks noChangeAspect="1"/>
          </p:cNvPicPr>
          <p:nvPr/>
        </p:nvPicPr>
        <p:blipFill>
          <a:blip r:embed="rId2"/>
          <a:stretch>
            <a:fillRect/>
          </a:stretch>
        </p:blipFill>
        <p:spPr>
          <a:xfrm>
            <a:off x="5715" y="0"/>
            <a:ext cx="9132570" cy="6858000"/>
          </a:xfrm>
          <a:prstGeom prst="rect">
            <a:avLst/>
          </a:prstGeom>
        </p:spPr>
      </p:pic>
    </p:spTree>
    <p:extLst>
      <p:ext uri="{BB962C8B-B14F-4D97-AF65-F5344CB8AC3E}">
        <p14:creationId xmlns:p14="http://schemas.microsoft.com/office/powerpoint/2010/main" val="224916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431800" y="820722"/>
            <a:ext cx="8280400" cy="3539430"/>
          </a:xfrm>
          <a:prstGeom prst="rect">
            <a:avLst/>
          </a:prstGeom>
          <a:noFill/>
        </p:spPr>
        <p:txBody>
          <a:bodyPr wrap="square" rtlCol="0">
            <a:spAutoFit/>
          </a:bodyPr>
          <a:lstStyle/>
          <a:p>
            <a:r>
              <a:rPr lang="en-US" sz="2800" dirty="0">
                <a:latin typeface="Helvetica" pitchFamily="2" charset="0"/>
              </a:rPr>
              <a:t>And he said this plainly. And Peter took him aside and began to rebuke him. </a:t>
            </a:r>
            <a:r>
              <a:rPr lang="en-US" sz="2800" baseline="30000" dirty="0">
                <a:latin typeface="Helvetica" pitchFamily="2" charset="0"/>
              </a:rPr>
              <a:t>33 </a:t>
            </a:r>
            <a:r>
              <a:rPr lang="en-US" sz="2800" dirty="0">
                <a:latin typeface="Helvetica" pitchFamily="2" charset="0"/>
              </a:rPr>
              <a:t>But turning and seeing his disciples, he rebuked Peter and said, “Get behind me, Satan! For you are not setting your mind on the things of God, but on the things of man.”</a:t>
            </a:r>
            <a:r>
              <a:rPr lang="en-US" sz="2800" dirty="0">
                <a:effectLst/>
                <a:latin typeface="Helvetica" pitchFamily="2" charset="0"/>
              </a:rPr>
              <a:t> </a:t>
            </a: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8:32-33</a:t>
            </a:r>
          </a:p>
        </p:txBody>
      </p:sp>
    </p:spTree>
    <p:extLst>
      <p:ext uri="{BB962C8B-B14F-4D97-AF65-F5344CB8AC3E}">
        <p14:creationId xmlns:p14="http://schemas.microsoft.com/office/powerpoint/2010/main" val="280607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431800" y="423334"/>
            <a:ext cx="8280400" cy="4401205"/>
          </a:xfrm>
          <a:prstGeom prst="rect">
            <a:avLst/>
          </a:prstGeom>
          <a:noFill/>
        </p:spPr>
        <p:txBody>
          <a:bodyPr wrap="square" rtlCol="0">
            <a:spAutoFit/>
          </a:bodyPr>
          <a:lstStyle/>
          <a:p>
            <a:r>
              <a:rPr lang="en-US" sz="2800" dirty="0">
                <a:latin typeface="Helvetica" pitchFamily="2" charset="0"/>
              </a:rPr>
              <a:t>And calling the crowd to him with his disciples, he said to them, “If anyone would come after me, let him </a:t>
            </a:r>
            <a:r>
              <a:rPr lang="en-US" sz="2800" u="sng" dirty="0">
                <a:latin typeface="Helvetica" pitchFamily="2" charset="0"/>
              </a:rPr>
              <a:t>deny himself and take up his cross</a:t>
            </a:r>
            <a:r>
              <a:rPr lang="en-US" sz="2800" dirty="0">
                <a:latin typeface="Helvetica" pitchFamily="2" charset="0"/>
              </a:rPr>
              <a:t> and follow me.</a:t>
            </a:r>
            <a:r>
              <a:rPr lang="en-US" sz="2800" baseline="30000" dirty="0">
                <a:latin typeface="Helvetica" pitchFamily="2" charset="0"/>
              </a:rPr>
              <a:t>35 </a:t>
            </a:r>
            <a:r>
              <a:rPr lang="en-US" sz="2800" dirty="0">
                <a:latin typeface="Helvetica" pitchFamily="2" charset="0"/>
              </a:rPr>
              <a:t>For whoever would save his life will lose it, but whoever loses his life for my sake and the gospel's will save it. </a:t>
            </a:r>
            <a:r>
              <a:rPr lang="en-US" sz="2800" baseline="30000" dirty="0">
                <a:latin typeface="Helvetica" pitchFamily="2" charset="0"/>
              </a:rPr>
              <a:t>36 </a:t>
            </a:r>
            <a:r>
              <a:rPr lang="en-US" sz="2800" dirty="0">
                <a:latin typeface="Helvetica" pitchFamily="2" charset="0"/>
              </a:rPr>
              <a:t>For what does it profit a man to gain the whole world and forfeit his soul? </a:t>
            </a:r>
            <a:r>
              <a:rPr lang="en-US" sz="2800" baseline="30000" dirty="0">
                <a:latin typeface="Helvetica" pitchFamily="2" charset="0"/>
              </a:rPr>
              <a:t>37 </a:t>
            </a:r>
            <a:r>
              <a:rPr lang="en-US" sz="2800" dirty="0">
                <a:latin typeface="Helvetica" pitchFamily="2" charset="0"/>
              </a:rPr>
              <a:t>For what can a man give in return for his soul?</a:t>
            </a: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8:34-36</a:t>
            </a:r>
          </a:p>
        </p:txBody>
      </p:sp>
    </p:spTree>
    <p:extLst>
      <p:ext uri="{BB962C8B-B14F-4D97-AF65-F5344CB8AC3E}">
        <p14:creationId xmlns:p14="http://schemas.microsoft.com/office/powerpoint/2010/main" val="11608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937683" y="1354667"/>
            <a:ext cx="7268634" cy="1815882"/>
          </a:xfrm>
          <a:prstGeom prst="rect">
            <a:avLst/>
          </a:prstGeom>
          <a:noFill/>
        </p:spPr>
        <p:txBody>
          <a:bodyPr wrap="square" rtlCol="0">
            <a:spAutoFit/>
          </a:bodyPr>
          <a:lstStyle/>
          <a:p>
            <a:r>
              <a:rPr lang="en-US" sz="2800" dirty="0">
                <a:latin typeface="Helvetica" pitchFamily="2" charset="0"/>
              </a:rPr>
              <a:t>The beginning of the gospel of Jesus Christ, </a:t>
            </a:r>
          </a:p>
          <a:p>
            <a:r>
              <a:rPr lang="en-US" sz="2800" dirty="0">
                <a:latin typeface="Helvetica" pitchFamily="2" charset="0"/>
              </a:rPr>
              <a:t>the Son of God.</a:t>
            </a:r>
          </a:p>
          <a:p>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1:1</a:t>
            </a:r>
          </a:p>
        </p:txBody>
      </p:sp>
    </p:spTree>
    <p:extLst>
      <p:ext uri="{BB962C8B-B14F-4D97-AF65-F5344CB8AC3E}">
        <p14:creationId xmlns:p14="http://schemas.microsoft.com/office/powerpoint/2010/main" val="364898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937683" y="999067"/>
            <a:ext cx="7268634" cy="2677656"/>
          </a:xfrm>
          <a:prstGeom prst="rect">
            <a:avLst/>
          </a:prstGeom>
          <a:noFill/>
        </p:spPr>
        <p:txBody>
          <a:bodyPr wrap="square" rtlCol="0">
            <a:spAutoFit/>
          </a:bodyPr>
          <a:lstStyle/>
          <a:p>
            <a:r>
              <a:rPr lang="en-US" sz="2800" dirty="0">
                <a:latin typeface="Helvetica" pitchFamily="2" charset="0"/>
              </a:rPr>
              <a:t>Now some of the scribes were sitting there, questioning in their hearts, </a:t>
            </a:r>
            <a:r>
              <a:rPr lang="en-US" sz="2800" baseline="30000" dirty="0">
                <a:latin typeface="Helvetica" pitchFamily="2" charset="0"/>
              </a:rPr>
              <a:t>7 </a:t>
            </a:r>
            <a:r>
              <a:rPr lang="en-US" sz="2800" dirty="0">
                <a:latin typeface="Helvetica" pitchFamily="2" charset="0"/>
              </a:rPr>
              <a:t>“Why does this man speak like that? He is blaspheming! Who can forgive sins but God alone?”</a:t>
            </a:r>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2:6-7</a:t>
            </a:r>
          </a:p>
        </p:txBody>
      </p:sp>
    </p:spTree>
    <p:extLst>
      <p:ext uri="{BB962C8B-B14F-4D97-AF65-F5344CB8AC3E}">
        <p14:creationId xmlns:p14="http://schemas.microsoft.com/office/powerpoint/2010/main" val="69601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1019175" y="999067"/>
            <a:ext cx="7105650" cy="2246769"/>
          </a:xfrm>
          <a:prstGeom prst="rect">
            <a:avLst/>
          </a:prstGeom>
          <a:noFill/>
        </p:spPr>
        <p:txBody>
          <a:bodyPr wrap="square" rtlCol="0">
            <a:spAutoFit/>
          </a:bodyPr>
          <a:lstStyle/>
          <a:p>
            <a:r>
              <a:rPr lang="en-US" sz="2800" dirty="0">
                <a:latin typeface="Helvetica" pitchFamily="2" charset="0"/>
              </a:rPr>
              <a:t>And they were filled with great fear and said to one another, “Who then is this, that even the wind and the sea obey him?” </a:t>
            </a:r>
          </a:p>
          <a:p>
            <a:endParaRPr lang="en-US" sz="2800" b="1"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4:41</a:t>
            </a:r>
          </a:p>
        </p:txBody>
      </p:sp>
    </p:spTree>
    <p:extLst>
      <p:ext uri="{BB962C8B-B14F-4D97-AF65-F5344CB8AC3E}">
        <p14:creationId xmlns:p14="http://schemas.microsoft.com/office/powerpoint/2010/main" val="199585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431800" y="423334"/>
            <a:ext cx="8280400" cy="4401205"/>
          </a:xfrm>
          <a:prstGeom prst="rect">
            <a:avLst/>
          </a:prstGeom>
          <a:noFill/>
        </p:spPr>
        <p:txBody>
          <a:bodyPr wrap="square" rtlCol="0">
            <a:spAutoFit/>
          </a:bodyPr>
          <a:lstStyle/>
          <a:p>
            <a:r>
              <a:rPr lang="en-US" sz="2800" dirty="0">
                <a:latin typeface="Helvetica" pitchFamily="2" charset="0"/>
              </a:rPr>
              <a:t>And Jesus went on with his disciples to the villages of Caesarea Philippi. And on the way he asked his disciples, “</a:t>
            </a:r>
            <a:r>
              <a:rPr lang="en-US" sz="2800" u="sng" dirty="0">
                <a:latin typeface="Helvetica" pitchFamily="2" charset="0"/>
              </a:rPr>
              <a:t>Who do people say that I am?” </a:t>
            </a:r>
            <a:r>
              <a:rPr lang="en-US" sz="2800" baseline="30000" dirty="0">
                <a:latin typeface="Helvetica" pitchFamily="2" charset="0"/>
              </a:rPr>
              <a:t>28 </a:t>
            </a:r>
            <a:r>
              <a:rPr lang="en-US" sz="2800" dirty="0">
                <a:latin typeface="Helvetica" pitchFamily="2" charset="0"/>
              </a:rPr>
              <a:t>And they told him, “John the Baptist; and others say, Elijah; and others, one of the prophets.”</a:t>
            </a:r>
            <a:r>
              <a:rPr lang="en-US" sz="2800" baseline="30000" dirty="0">
                <a:latin typeface="Helvetica" pitchFamily="2" charset="0"/>
              </a:rPr>
              <a:t>29 </a:t>
            </a:r>
            <a:r>
              <a:rPr lang="en-US" sz="2800" dirty="0">
                <a:latin typeface="Helvetica" pitchFamily="2" charset="0"/>
              </a:rPr>
              <a:t>And he asked them, “</a:t>
            </a:r>
            <a:r>
              <a:rPr lang="en-US" sz="2800" u="sng" dirty="0">
                <a:latin typeface="Helvetica" pitchFamily="2" charset="0"/>
              </a:rPr>
              <a:t>But who do you say that I am?</a:t>
            </a:r>
            <a:r>
              <a:rPr lang="en-US" sz="2800" dirty="0">
                <a:latin typeface="Helvetica" pitchFamily="2" charset="0"/>
              </a:rPr>
              <a:t>” Peter answered him, “</a:t>
            </a:r>
            <a:r>
              <a:rPr lang="en-US" sz="2800" u="sng" dirty="0">
                <a:latin typeface="Helvetica" pitchFamily="2" charset="0"/>
              </a:rPr>
              <a:t>You are the Christ</a:t>
            </a:r>
            <a:r>
              <a:rPr lang="en-US" sz="2800" dirty="0">
                <a:latin typeface="Helvetica" pitchFamily="2" charset="0"/>
              </a:rPr>
              <a:t>.” </a:t>
            </a:r>
            <a:r>
              <a:rPr lang="en-US" sz="2800" baseline="30000" dirty="0">
                <a:latin typeface="Helvetica" pitchFamily="2" charset="0"/>
              </a:rPr>
              <a:t>30 </a:t>
            </a:r>
            <a:r>
              <a:rPr lang="en-US" sz="2800" dirty="0">
                <a:latin typeface="Helvetica" pitchFamily="2" charset="0"/>
              </a:rPr>
              <a:t>And he strictly charged them to tell no one about him.</a:t>
            </a:r>
          </a:p>
          <a:p>
            <a:pPr algn="r"/>
            <a:r>
              <a:rPr lang="en-US" sz="2800" dirty="0">
                <a:solidFill>
                  <a:schemeClr val="tx1">
                    <a:lumMod val="85000"/>
                    <a:lumOff val="15000"/>
                  </a:schemeClr>
                </a:solidFill>
                <a:latin typeface="Helvetica" pitchFamily="2" charset="0"/>
              </a:rPr>
              <a:t>Mark 8:27-30</a:t>
            </a:r>
          </a:p>
        </p:txBody>
      </p:sp>
    </p:spTree>
    <p:extLst>
      <p:ext uri="{BB962C8B-B14F-4D97-AF65-F5344CB8AC3E}">
        <p14:creationId xmlns:p14="http://schemas.microsoft.com/office/powerpoint/2010/main" val="315142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508000" y="337995"/>
            <a:ext cx="8128000" cy="4832092"/>
          </a:xfrm>
          <a:prstGeom prst="rect">
            <a:avLst/>
          </a:prstGeom>
          <a:noFill/>
        </p:spPr>
        <p:txBody>
          <a:bodyPr wrap="square" rtlCol="0">
            <a:spAutoFit/>
          </a:bodyPr>
          <a:lstStyle/>
          <a:p>
            <a:r>
              <a:rPr lang="en-US" sz="2800" dirty="0">
                <a:latin typeface="Helvetica" pitchFamily="2" charset="0"/>
              </a:rPr>
              <a:t> Again the high priest asked him, “Are you the Christ, the Son of the Blessed?” </a:t>
            </a:r>
            <a:r>
              <a:rPr lang="en-US" sz="2800" baseline="30000" dirty="0">
                <a:latin typeface="Helvetica" pitchFamily="2" charset="0"/>
              </a:rPr>
              <a:t>62 </a:t>
            </a:r>
            <a:r>
              <a:rPr lang="en-US" sz="2800" dirty="0">
                <a:latin typeface="Helvetica" pitchFamily="2" charset="0"/>
              </a:rPr>
              <a:t>And Jesus said, “I am, and you will see the Son of Man seated at the right hand of Power, and coming with the clouds of heaven.” </a:t>
            </a:r>
            <a:r>
              <a:rPr lang="en-US" sz="2800" baseline="30000" dirty="0">
                <a:latin typeface="Helvetica" pitchFamily="2" charset="0"/>
              </a:rPr>
              <a:t>63 </a:t>
            </a:r>
            <a:r>
              <a:rPr lang="en-US" sz="2800" dirty="0">
                <a:latin typeface="Helvetica" pitchFamily="2" charset="0"/>
              </a:rPr>
              <a:t>And the high priest tore his garments and said, “What further witnesses do we need? </a:t>
            </a:r>
            <a:r>
              <a:rPr lang="en-US" sz="2800" baseline="30000" dirty="0">
                <a:latin typeface="Helvetica" pitchFamily="2" charset="0"/>
              </a:rPr>
              <a:t>64 </a:t>
            </a:r>
            <a:r>
              <a:rPr lang="en-US" sz="2800" dirty="0">
                <a:latin typeface="Helvetica" pitchFamily="2" charset="0"/>
              </a:rPr>
              <a:t>You have heard his blasphemy. What is your decision?” And they all condemned him as deserving death.</a:t>
            </a:r>
            <a:r>
              <a:rPr lang="en-US" sz="2800" dirty="0">
                <a:effectLst/>
                <a:latin typeface="Helvetica" pitchFamily="2" charset="0"/>
              </a:rPr>
              <a:t> </a:t>
            </a:r>
            <a:r>
              <a:rPr lang="en-US" sz="2800" dirty="0">
                <a:latin typeface="Helvetica" pitchFamily="2" charset="0"/>
              </a:rPr>
              <a:t> </a:t>
            </a:r>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14:61-64</a:t>
            </a:r>
          </a:p>
        </p:txBody>
      </p:sp>
    </p:spTree>
    <p:extLst>
      <p:ext uri="{BB962C8B-B14F-4D97-AF65-F5344CB8AC3E}">
        <p14:creationId xmlns:p14="http://schemas.microsoft.com/office/powerpoint/2010/main" val="21825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880533" y="947595"/>
            <a:ext cx="7620000" cy="2246769"/>
          </a:xfrm>
          <a:prstGeom prst="rect">
            <a:avLst/>
          </a:prstGeom>
          <a:noFill/>
        </p:spPr>
        <p:txBody>
          <a:bodyPr wrap="square" rtlCol="0">
            <a:spAutoFit/>
          </a:bodyPr>
          <a:lstStyle/>
          <a:p>
            <a:r>
              <a:rPr lang="en-US" sz="2800" dirty="0">
                <a:latin typeface="Helvetica" pitchFamily="2" charset="0"/>
              </a:rPr>
              <a:t>And when the centurion, who stood facing him, saw that in this way he breathed his last, he said, “Truly this man was the </a:t>
            </a:r>
            <a:r>
              <a:rPr lang="en-US" sz="2800" u="sng" dirty="0">
                <a:latin typeface="Helvetica" pitchFamily="2" charset="0"/>
              </a:rPr>
              <a:t>Son of God</a:t>
            </a:r>
            <a:r>
              <a:rPr lang="en-US" sz="2800" dirty="0">
                <a:effectLst/>
                <a:latin typeface="Helvetica" pitchFamily="2" charset="0"/>
              </a:rPr>
              <a:t> </a:t>
            </a:r>
            <a:r>
              <a:rPr lang="en-US" sz="2800" dirty="0">
                <a:latin typeface="Helvetica" pitchFamily="2" charset="0"/>
              </a:rPr>
              <a:t> </a:t>
            </a:r>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15:39</a:t>
            </a:r>
          </a:p>
        </p:txBody>
      </p:sp>
    </p:spTree>
    <p:extLst>
      <p:ext uri="{BB962C8B-B14F-4D97-AF65-F5344CB8AC3E}">
        <p14:creationId xmlns:p14="http://schemas.microsoft.com/office/powerpoint/2010/main" val="176854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880533" y="947595"/>
            <a:ext cx="7620000" cy="584775"/>
          </a:xfrm>
          <a:prstGeom prst="rect">
            <a:avLst/>
          </a:prstGeom>
          <a:noFill/>
        </p:spPr>
        <p:txBody>
          <a:bodyPr wrap="square" rtlCol="0">
            <a:spAutoFit/>
          </a:bodyPr>
          <a:lstStyle/>
          <a:p>
            <a:r>
              <a:rPr lang="en-US" sz="3200" b="1" cap="small" dirty="0">
                <a:solidFill>
                  <a:schemeClr val="tx1">
                    <a:lumMod val="85000"/>
                    <a:lumOff val="15000"/>
                  </a:schemeClr>
                </a:solidFill>
                <a:latin typeface="Helvetica" pitchFamily="2" charset="0"/>
              </a:rPr>
              <a:t>Action Steps:</a:t>
            </a:r>
          </a:p>
        </p:txBody>
      </p:sp>
    </p:spTree>
    <p:extLst>
      <p:ext uri="{BB962C8B-B14F-4D97-AF65-F5344CB8AC3E}">
        <p14:creationId xmlns:p14="http://schemas.microsoft.com/office/powerpoint/2010/main" val="283272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880533" y="947595"/>
            <a:ext cx="7620000" cy="1508105"/>
          </a:xfrm>
          <a:prstGeom prst="rect">
            <a:avLst/>
          </a:prstGeom>
          <a:noFill/>
        </p:spPr>
        <p:txBody>
          <a:bodyPr wrap="square" rtlCol="0">
            <a:spAutoFit/>
          </a:bodyPr>
          <a:lstStyle/>
          <a:p>
            <a:r>
              <a:rPr lang="en-US" sz="3200" b="1" cap="small" dirty="0">
                <a:solidFill>
                  <a:schemeClr val="tx1">
                    <a:lumMod val="85000"/>
                    <a:lumOff val="15000"/>
                  </a:schemeClr>
                </a:solidFill>
                <a:latin typeface="Helvetica" pitchFamily="2" charset="0"/>
              </a:rPr>
              <a:t>Action Steps:</a:t>
            </a:r>
          </a:p>
          <a:p>
            <a:endParaRPr lang="en-US" sz="3200" b="1" cap="small" dirty="0">
              <a:solidFill>
                <a:schemeClr val="tx1">
                  <a:lumMod val="85000"/>
                  <a:lumOff val="15000"/>
                </a:schemeClr>
              </a:solidFill>
              <a:latin typeface="Helvetica" pitchFamily="2" charset="0"/>
            </a:endParaRPr>
          </a:p>
          <a:p>
            <a:pPr marL="457200" indent="-457200">
              <a:buFont typeface="Wingdings" pitchFamily="2" charset="2"/>
              <a:buChar char="Ø"/>
            </a:pPr>
            <a:r>
              <a:rPr lang="en-US" sz="2800" dirty="0">
                <a:solidFill>
                  <a:schemeClr val="tx1">
                    <a:lumMod val="85000"/>
                    <a:lumOff val="15000"/>
                  </a:schemeClr>
                </a:solidFill>
                <a:latin typeface="Helvetica" pitchFamily="2" charset="0"/>
              </a:rPr>
              <a:t>Read the Gospel of Mark</a:t>
            </a:r>
          </a:p>
        </p:txBody>
      </p:sp>
    </p:spTree>
    <p:extLst>
      <p:ext uri="{BB962C8B-B14F-4D97-AF65-F5344CB8AC3E}">
        <p14:creationId xmlns:p14="http://schemas.microsoft.com/office/powerpoint/2010/main" val="196864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9EE04F2-AB49-6D42-87F4-EF9EA543F2F7}"/>
              </a:ext>
            </a:extLst>
          </p:cNvPr>
          <p:cNvSpPr/>
          <p:nvPr/>
        </p:nvSpPr>
        <p:spPr>
          <a:xfrm>
            <a:off x="1690444" y="826806"/>
            <a:ext cx="5763116" cy="332398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Gospel of Mark:</a:t>
            </a:r>
          </a:p>
          <a:p>
            <a:pPr algn="ctr"/>
            <a:r>
              <a:rPr lang="en-US" sz="60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50 Foot View</a:t>
            </a:r>
          </a:p>
          <a:p>
            <a:pPr algn="ctr"/>
            <a:endPar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r>
              <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The </a:t>
            </a:r>
            <a:r>
              <a:rPr lang="en-US" sz="48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Book of </a:t>
            </a:r>
            <a:r>
              <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Mark </a:t>
            </a:r>
          </a:p>
        </p:txBody>
      </p:sp>
    </p:spTree>
    <p:extLst>
      <p:ext uri="{BB962C8B-B14F-4D97-AF65-F5344CB8AC3E}">
        <p14:creationId xmlns:p14="http://schemas.microsoft.com/office/powerpoint/2010/main" val="179545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880533" y="947595"/>
            <a:ext cx="7620000" cy="1938992"/>
          </a:xfrm>
          <a:prstGeom prst="rect">
            <a:avLst/>
          </a:prstGeom>
          <a:noFill/>
        </p:spPr>
        <p:txBody>
          <a:bodyPr wrap="square" rtlCol="0">
            <a:spAutoFit/>
          </a:bodyPr>
          <a:lstStyle/>
          <a:p>
            <a:r>
              <a:rPr lang="en-US" sz="3200" b="1" cap="small" dirty="0">
                <a:solidFill>
                  <a:schemeClr val="tx1">
                    <a:lumMod val="85000"/>
                    <a:lumOff val="15000"/>
                  </a:schemeClr>
                </a:solidFill>
                <a:latin typeface="Helvetica" pitchFamily="2" charset="0"/>
              </a:rPr>
              <a:t>Action Steps:</a:t>
            </a:r>
          </a:p>
          <a:p>
            <a:endParaRPr lang="en-US" sz="3200" b="1" cap="small" dirty="0">
              <a:solidFill>
                <a:schemeClr val="tx1">
                  <a:lumMod val="85000"/>
                  <a:lumOff val="15000"/>
                </a:schemeClr>
              </a:solidFill>
              <a:latin typeface="Helvetica" pitchFamily="2" charset="0"/>
            </a:endParaRPr>
          </a:p>
          <a:p>
            <a:pPr marL="457200" indent="-457200">
              <a:buFont typeface="Wingdings" pitchFamily="2" charset="2"/>
              <a:buChar char="Ø"/>
            </a:pPr>
            <a:r>
              <a:rPr lang="en-US" sz="2800" dirty="0">
                <a:solidFill>
                  <a:schemeClr val="tx1">
                    <a:lumMod val="85000"/>
                    <a:lumOff val="15000"/>
                  </a:schemeClr>
                </a:solidFill>
                <a:latin typeface="Helvetica" pitchFamily="2" charset="0"/>
              </a:rPr>
              <a:t>Read the Gospel of Mark</a:t>
            </a:r>
          </a:p>
          <a:p>
            <a:pPr marL="457200" indent="-457200">
              <a:buFont typeface="Wingdings" pitchFamily="2" charset="2"/>
              <a:buChar char="Ø"/>
            </a:pPr>
            <a:r>
              <a:rPr lang="en-US" sz="2800" dirty="0">
                <a:solidFill>
                  <a:schemeClr val="tx1">
                    <a:lumMod val="85000"/>
                    <a:lumOff val="15000"/>
                  </a:schemeClr>
                </a:solidFill>
                <a:latin typeface="Helvetica" pitchFamily="2" charset="0"/>
              </a:rPr>
              <a:t>PRAY, “Show me who you are.”</a:t>
            </a:r>
          </a:p>
        </p:txBody>
      </p:sp>
    </p:spTree>
    <p:extLst>
      <p:ext uri="{BB962C8B-B14F-4D97-AF65-F5344CB8AC3E}">
        <p14:creationId xmlns:p14="http://schemas.microsoft.com/office/powerpoint/2010/main" val="94933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880533" y="947595"/>
            <a:ext cx="7620000" cy="2369880"/>
          </a:xfrm>
          <a:prstGeom prst="rect">
            <a:avLst/>
          </a:prstGeom>
          <a:noFill/>
        </p:spPr>
        <p:txBody>
          <a:bodyPr wrap="square" rtlCol="0">
            <a:spAutoFit/>
          </a:bodyPr>
          <a:lstStyle/>
          <a:p>
            <a:r>
              <a:rPr lang="en-US" sz="3200" b="1" cap="small" dirty="0">
                <a:solidFill>
                  <a:schemeClr val="tx1">
                    <a:lumMod val="85000"/>
                    <a:lumOff val="15000"/>
                  </a:schemeClr>
                </a:solidFill>
                <a:latin typeface="Helvetica" pitchFamily="2" charset="0"/>
              </a:rPr>
              <a:t>Action Steps:</a:t>
            </a:r>
          </a:p>
          <a:p>
            <a:endParaRPr lang="en-US" sz="3200" b="1" cap="small" dirty="0">
              <a:solidFill>
                <a:schemeClr val="tx1">
                  <a:lumMod val="85000"/>
                  <a:lumOff val="15000"/>
                </a:schemeClr>
              </a:solidFill>
              <a:latin typeface="Helvetica" pitchFamily="2" charset="0"/>
            </a:endParaRPr>
          </a:p>
          <a:p>
            <a:pPr marL="457200" indent="-457200">
              <a:buFont typeface="Wingdings" pitchFamily="2" charset="2"/>
              <a:buChar char="Ø"/>
            </a:pPr>
            <a:r>
              <a:rPr lang="en-US" sz="2800" dirty="0">
                <a:solidFill>
                  <a:schemeClr val="tx1">
                    <a:lumMod val="85000"/>
                    <a:lumOff val="15000"/>
                  </a:schemeClr>
                </a:solidFill>
                <a:latin typeface="Helvetica" pitchFamily="2" charset="0"/>
              </a:rPr>
              <a:t>Read the Gospel of Mark</a:t>
            </a:r>
          </a:p>
          <a:p>
            <a:pPr marL="457200" indent="-457200">
              <a:buFont typeface="Wingdings" pitchFamily="2" charset="2"/>
              <a:buChar char="Ø"/>
            </a:pPr>
            <a:r>
              <a:rPr lang="en-US" sz="2800" dirty="0">
                <a:solidFill>
                  <a:schemeClr val="tx1">
                    <a:lumMod val="85000"/>
                    <a:lumOff val="15000"/>
                  </a:schemeClr>
                </a:solidFill>
                <a:latin typeface="Helvetica" pitchFamily="2" charset="0"/>
              </a:rPr>
              <a:t>PRAY, “Show me who You are?”</a:t>
            </a:r>
          </a:p>
          <a:p>
            <a:pPr marL="457200" indent="-457200">
              <a:buFont typeface="Wingdings" pitchFamily="2" charset="2"/>
              <a:buChar char="Ø"/>
            </a:pPr>
            <a:r>
              <a:rPr lang="en-US" sz="2800" dirty="0">
                <a:solidFill>
                  <a:schemeClr val="tx1">
                    <a:lumMod val="85000"/>
                    <a:lumOff val="15000"/>
                  </a:schemeClr>
                </a:solidFill>
                <a:latin typeface="Helvetica" pitchFamily="2" charset="0"/>
              </a:rPr>
              <a:t>PRAY, “Show me how to follow You?”</a:t>
            </a:r>
          </a:p>
        </p:txBody>
      </p:sp>
    </p:spTree>
    <p:extLst>
      <p:ext uri="{BB962C8B-B14F-4D97-AF65-F5344CB8AC3E}">
        <p14:creationId xmlns:p14="http://schemas.microsoft.com/office/powerpoint/2010/main" val="169621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AFF2B1-7028-C14A-A406-798B69D480A1}"/>
              </a:ext>
            </a:extLst>
          </p:cNvPr>
          <p:cNvPicPr>
            <a:picLocks noChangeAspect="1"/>
          </p:cNvPicPr>
          <p:nvPr/>
        </p:nvPicPr>
        <p:blipFill rotWithShape="1">
          <a:blip r:embed="rId3"/>
          <a:srcRect b="5235"/>
          <a:stretch/>
        </p:blipFill>
        <p:spPr>
          <a:xfrm>
            <a:off x="2048933" y="524933"/>
            <a:ext cx="5372239" cy="4250267"/>
          </a:xfrm>
          <a:prstGeom prst="rect">
            <a:avLst/>
          </a:prstGeom>
          <a:ln w="25400">
            <a:solidFill>
              <a:srgbClr val="7F0000"/>
            </a:solidFill>
          </a:ln>
        </p:spPr>
      </p:pic>
    </p:spTree>
    <p:extLst>
      <p:ext uri="{BB962C8B-B14F-4D97-AF65-F5344CB8AC3E}">
        <p14:creationId xmlns:p14="http://schemas.microsoft.com/office/powerpoint/2010/main" val="32744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694267" y="745067"/>
            <a:ext cx="7806266" cy="954107"/>
          </a:xfrm>
          <a:prstGeom prst="rect">
            <a:avLst/>
          </a:prstGeom>
          <a:noFill/>
        </p:spPr>
        <p:txBody>
          <a:bodyPr wrap="square" rtlCol="0">
            <a:spAutoFit/>
          </a:bodyPr>
          <a:lstStyle/>
          <a:p>
            <a:r>
              <a:rPr lang="en-US" sz="2800" dirty="0">
                <a:solidFill>
                  <a:schemeClr val="tx1">
                    <a:lumMod val="85000"/>
                    <a:lumOff val="15000"/>
                  </a:schemeClr>
                </a:solidFill>
                <a:latin typeface="Helvetica" pitchFamily="2" charset="0"/>
              </a:rPr>
              <a:t>BACKGROUND OF MARK:</a:t>
            </a:r>
          </a:p>
          <a:p>
            <a:r>
              <a:rPr lang="en-US" sz="2800" dirty="0">
                <a:solidFill>
                  <a:schemeClr val="tx1">
                    <a:lumMod val="85000"/>
                    <a:lumOff val="15000"/>
                  </a:schemeClr>
                </a:solidFill>
                <a:latin typeface="Helvetica" pitchFamily="2" charset="0"/>
              </a:rPr>
              <a:t>Author: Written by John Mark</a:t>
            </a:r>
          </a:p>
        </p:txBody>
      </p:sp>
    </p:spTree>
    <p:extLst>
      <p:ext uri="{BB962C8B-B14F-4D97-AF65-F5344CB8AC3E}">
        <p14:creationId xmlns:p14="http://schemas.microsoft.com/office/powerpoint/2010/main" val="325108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694267" y="745067"/>
            <a:ext cx="7806266" cy="1384995"/>
          </a:xfrm>
          <a:prstGeom prst="rect">
            <a:avLst/>
          </a:prstGeom>
          <a:noFill/>
        </p:spPr>
        <p:txBody>
          <a:bodyPr wrap="square" rtlCol="0">
            <a:spAutoFit/>
          </a:bodyPr>
          <a:lstStyle/>
          <a:p>
            <a:r>
              <a:rPr lang="en-US" sz="2800" dirty="0">
                <a:solidFill>
                  <a:schemeClr val="tx1">
                    <a:lumMod val="85000"/>
                    <a:lumOff val="15000"/>
                  </a:schemeClr>
                </a:solidFill>
                <a:latin typeface="Helvetica" pitchFamily="2" charset="0"/>
              </a:rPr>
              <a:t>BACKGROUND OF MARK:</a:t>
            </a:r>
          </a:p>
          <a:p>
            <a:r>
              <a:rPr lang="en-US" sz="2800" dirty="0">
                <a:solidFill>
                  <a:schemeClr val="tx1">
                    <a:lumMod val="85000"/>
                    <a:lumOff val="15000"/>
                  </a:schemeClr>
                </a:solidFill>
                <a:latin typeface="Helvetica" pitchFamily="2" charset="0"/>
              </a:rPr>
              <a:t>Author: Written by John Mark</a:t>
            </a:r>
          </a:p>
          <a:p>
            <a:r>
              <a:rPr lang="en-US" sz="2800" dirty="0">
                <a:solidFill>
                  <a:schemeClr val="tx1">
                    <a:lumMod val="85000"/>
                    <a:lumOff val="15000"/>
                  </a:schemeClr>
                </a:solidFill>
                <a:latin typeface="Helvetica" pitchFamily="2" charset="0"/>
              </a:rPr>
              <a:t>Date: 60’s</a:t>
            </a:r>
          </a:p>
        </p:txBody>
      </p:sp>
    </p:spTree>
    <p:extLst>
      <p:ext uri="{BB962C8B-B14F-4D97-AF65-F5344CB8AC3E}">
        <p14:creationId xmlns:p14="http://schemas.microsoft.com/office/powerpoint/2010/main" val="21985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694267" y="745067"/>
            <a:ext cx="7806266" cy="1815882"/>
          </a:xfrm>
          <a:prstGeom prst="rect">
            <a:avLst/>
          </a:prstGeom>
          <a:noFill/>
        </p:spPr>
        <p:txBody>
          <a:bodyPr wrap="square" rtlCol="0">
            <a:spAutoFit/>
          </a:bodyPr>
          <a:lstStyle/>
          <a:p>
            <a:r>
              <a:rPr lang="en-US" sz="2800" dirty="0">
                <a:solidFill>
                  <a:schemeClr val="tx1">
                    <a:lumMod val="85000"/>
                    <a:lumOff val="15000"/>
                  </a:schemeClr>
                </a:solidFill>
                <a:latin typeface="Helvetica" pitchFamily="2" charset="0"/>
              </a:rPr>
              <a:t>BACKGROUND OF MARK:</a:t>
            </a:r>
          </a:p>
          <a:p>
            <a:r>
              <a:rPr lang="en-US" sz="2800" dirty="0">
                <a:solidFill>
                  <a:schemeClr val="tx1">
                    <a:lumMod val="85000"/>
                    <a:lumOff val="15000"/>
                  </a:schemeClr>
                </a:solidFill>
                <a:latin typeface="Helvetica" pitchFamily="2" charset="0"/>
              </a:rPr>
              <a:t>Author: Written by John Mark</a:t>
            </a:r>
          </a:p>
          <a:p>
            <a:r>
              <a:rPr lang="en-US" sz="2800" dirty="0">
                <a:solidFill>
                  <a:schemeClr val="tx1">
                    <a:lumMod val="85000"/>
                    <a:lumOff val="15000"/>
                  </a:schemeClr>
                </a:solidFill>
                <a:latin typeface="Helvetica" pitchFamily="2" charset="0"/>
              </a:rPr>
              <a:t>Date: 60’s</a:t>
            </a:r>
          </a:p>
          <a:p>
            <a:r>
              <a:rPr lang="en-US" sz="2800" dirty="0">
                <a:solidFill>
                  <a:schemeClr val="tx1">
                    <a:lumMod val="85000"/>
                    <a:lumOff val="15000"/>
                  </a:schemeClr>
                </a:solidFill>
                <a:latin typeface="Helvetica" pitchFamily="2" charset="0"/>
              </a:rPr>
              <a:t>Genre: Biography</a:t>
            </a:r>
          </a:p>
        </p:txBody>
      </p:sp>
    </p:spTree>
    <p:extLst>
      <p:ext uri="{BB962C8B-B14F-4D97-AF65-F5344CB8AC3E}">
        <p14:creationId xmlns:p14="http://schemas.microsoft.com/office/powerpoint/2010/main" val="360037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694267" y="745067"/>
            <a:ext cx="7806266" cy="2677656"/>
          </a:xfrm>
          <a:prstGeom prst="rect">
            <a:avLst/>
          </a:prstGeom>
          <a:noFill/>
        </p:spPr>
        <p:txBody>
          <a:bodyPr wrap="square" rtlCol="0">
            <a:spAutoFit/>
          </a:bodyPr>
          <a:lstStyle/>
          <a:p>
            <a:r>
              <a:rPr lang="en-US" sz="2800" dirty="0">
                <a:solidFill>
                  <a:schemeClr val="tx1">
                    <a:lumMod val="85000"/>
                    <a:lumOff val="15000"/>
                  </a:schemeClr>
                </a:solidFill>
                <a:latin typeface="Helvetica" pitchFamily="2" charset="0"/>
              </a:rPr>
              <a:t>BACKGROUND OF MARK:</a:t>
            </a:r>
          </a:p>
          <a:p>
            <a:r>
              <a:rPr lang="en-US" sz="2800" dirty="0">
                <a:solidFill>
                  <a:schemeClr val="tx1">
                    <a:lumMod val="85000"/>
                    <a:lumOff val="15000"/>
                  </a:schemeClr>
                </a:solidFill>
                <a:latin typeface="Helvetica" pitchFamily="2" charset="0"/>
              </a:rPr>
              <a:t>Author: Written by John Mark</a:t>
            </a:r>
          </a:p>
          <a:p>
            <a:r>
              <a:rPr lang="en-US" sz="2800" dirty="0">
                <a:solidFill>
                  <a:schemeClr val="tx1">
                    <a:lumMod val="85000"/>
                    <a:lumOff val="15000"/>
                  </a:schemeClr>
                </a:solidFill>
                <a:latin typeface="Helvetica" pitchFamily="2" charset="0"/>
              </a:rPr>
              <a:t>Date: 60’s</a:t>
            </a:r>
          </a:p>
          <a:p>
            <a:r>
              <a:rPr lang="en-US" sz="2800" dirty="0">
                <a:solidFill>
                  <a:schemeClr val="tx1">
                    <a:lumMod val="85000"/>
                    <a:lumOff val="15000"/>
                  </a:schemeClr>
                </a:solidFill>
                <a:latin typeface="Helvetica" pitchFamily="2" charset="0"/>
              </a:rPr>
              <a:t>Genre: Biography</a:t>
            </a:r>
          </a:p>
          <a:p>
            <a:r>
              <a:rPr lang="en-US" sz="2800" dirty="0">
                <a:solidFill>
                  <a:schemeClr val="tx1">
                    <a:lumMod val="85000"/>
                    <a:lumOff val="15000"/>
                  </a:schemeClr>
                </a:solidFill>
                <a:latin typeface="Helvetica" pitchFamily="2" charset="0"/>
              </a:rPr>
              <a:t>Overview: 1-8</a:t>
            </a:r>
          </a:p>
          <a:p>
            <a:r>
              <a:rPr lang="en-US" sz="2800" dirty="0">
                <a:solidFill>
                  <a:schemeClr val="tx1">
                    <a:lumMod val="85000"/>
                    <a:lumOff val="15000"/>
                  </a:schemeClr>
                </a:solidFill>
                <a:latin typeface="Helvetica" pitchFamily="2" charset="0"/>
              </a:rPr>
              <a:t>	        9-16</a:t>
            </a:r>
          </a:p>
        </p:txBody>
      </p:sp>
    </p:spTree>
    <p:extLst>
      <p:ext uri="{BB962C8B-B14F-4D97-AF65-F5344CB8AC3E}">
        <p14:creationId xmlns:p14="http://schemas.microsoft.com/office/powerpoint/2010/main" val="405582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BB36DC-7A19-E44E-ADB5-8DF8733E3C24}"/>
              </a:ext>
            </a:extLst>
          </p:cNvPr>
          <p:cNvSpPr txBox="1"/>
          <p:nvPr/>
        </p:nvSpPr>
        <p:spPr>
          <a:xfrm>
            <a:off x="431800" y="423334"/>
            <a:ext cx="8280400" cy="4401205"/>
          </a:xfrm>
          <a:prstGeom prst="rect">
            <a:avLst/>
          </a:prstGeom>
          <a:noFill/>
        </p:spPr>
        <p:txBody>
          <a:bodyPr wrap="square" rtlCol="0">
            <a:spAutoFit/>
          </a:bodyPr>
          <a:lstStyle/>
          <a:p>
            <a:r>
              <a:rPr lang="en-US" sz="2800" dirty="0">
                <a:latin typeface="Helvetica" pitchFamily="2" charset="0"/>
              </a:rPr>
              <a:t>And Jesus went on with his disciples to the villages of Caesarea Philippi. And on the way he asked his disciples, “</a:t>
            </a:r>
            <a:r>
              <a:rPr lang="en-US" sz="2800" u="sng" dirty="0">
                <a:latin typeface="Helvetica" pitchFamily="2" charset="0"/>
              </a:rPr>
              <a:t>Who do people say that I am?” </a:t>
            </a:r>
            <a:r>
              <a:rPr lang="en-US" sz="2800" baseline="30000" dirty="0">
                <a:latin typeface="Helvetica" pitchFamily="2" charset="0"/>
              </a:rPr>
              <a:t>28 </a:t>
            </a:r>
            <a:r>
              <a:rPr lang="en-US" sz="2800" dirty="0">
                <a:latin typeface="Helvetica" pitchFamily="2" charset="0"/>
              </a:rPr>
              <a:t>And they told him, “John the Baptist; and others say, Elijah; and others, one of the prophets.”</a:t>
            </a:r>
            <a:r>
              <a:rPr lang="en-US" sz="2800" baseline="30000" dirty="0">
                <a:latin typeface="Helvetica" pitchFamily="2" charset="0"/>
              </a:rPr>
              <a:t>29 </a:t>
            </a:r>
            <a:r>
              <a:rPr lang="en-US" sz="2800" dirty="0">
                <a:latin typeface="Helvetica" pitchFamily="2" charset="0"/>
              </a:rPr>
              <a:t>And he asked them, “</a:t>
            </a:r>
            <a:r>
              <a:rPr lang="en-US" sz="2800" u="sng" dirty="0">
                <a:latin typeface="Helvetica" pitchFamily="2" charset="0"/>
              </a:rPr>
              <a:t>But who do you say that I am?</a:t>
            </a:r>
            <a:r>
              <a:rPr lang="en-US" sz="2800" dirty="0">
                <a:latin typeface="Helvetica" pitchFamily="2" charset="0"/>
              </a:rPr>
              <a:t>” Peter answered him, “</a:t>
            </a:r>
            <a:r>
              <a:rPr lang="en-US" sz="2800" u="sng" dirty="0">
                <a:latin typeface="Helvetica" pitchFamily="2" charset="0"/>
              </a:rPr>
              <a:t>You are the Christ</a:t>
            </a:r>
            <a:r>
              <a:rPr lang="en-US" sz="2800" dirty="0">
                <a:latin typeface="Helvetica" pitchFamily="2" charset="0"/>
              </a:rPr>
              <a:t>.” </a:t>
            </a:r>
            <a:r>
              <a:rPr lang="en-US" sz="2800" baseline="30000" dirty="0">
                <a:latin typeface="Helvetica" pitchFamily="2" charset="0"/>
              </a:rPr>
              <a:t>30 </a:t>
            </a:r>
            <a:r>
              <a:rPr lang="en-US" sz="2800" dirty="0">
                <a:latin typeface="Helvetica" pitchFamily="2" charset="0"/>
              </a:rPr>
              <a:t>And he strictly charged them to tell no one about him.</a:t>
            </a:r>
          </a:p>
          <a:p>
            <a:pPr algn="r"/>
            <a:r>
              <a:rPr lang="en-US" sz="2800" dirty="0">
                <a:solidFill>
                  <a:schemeClr val="tx1">
                    <a:lumMod val="85000"/>
                    <a:lumOff val="15000"/>
                  </a:schemeClr>
                </a:solidFill>
                <a:latin typeface="Helvetica" pitchFamily="2" charset="0"/>
              </a:rPr>
              <a:t>Mark 8:27-30</a:t>
            </a:r>
          </a:p>
        </p:txBody>
      </p:sp>
    </p:spTree>
    <p:extLst>
      <p:ext uri="{BB962C8B-B14F-4D97-AF65-F5344CB8AC3E}">
        <p14:creationId xmlns:p14="http://schemas.microsoft.com/office/powerpoint/2010/main" val="416812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431800" y="836924"/>
            <a:ext cx="8280400" cy="3108543"/>
          </a:xfrm>
          <a:prstGeom prst="rect">
            <a:avLst/>
          </a:prstGeom>
          <a:noFill/>
        </p:spPr>
        <p:txBody>
          <a:bodyPr wrap="square" rtlCol="0">
            <a:spAutoFit/>
          </a:bodyPr>
          <a:lstStyle/>
          <a:p>
            <a:r>
              <a:rPr lang="en-US" sz="2800" baseline="30000" dirty="0">
                <a:latin typeface="Helvetica" pitchFamily="2" charset="0"/>
              </a:rPr>
              <a:t> </a:t>
            </a:r>
            <a:r>
              <a:rPr lang="en-US" sz="2800" dirty="0">
                <a:latin typeface="Helvetica" pitchFamily="2" charset="0"/>
              </a:rPr>
              <a:t>And he strictly charged them to tell no one about him. </a:t>
            </a:r>
            <a:r>
              <a:rPr lang="en-US" sz="2800" baseline="30000" dirty="0">
                <a:latin typeface="Helvetica" pitchFamily="2" charset="0"/>
              </a:rPr>
              <a:t>31 </a:t>
            </a:r>
            <a:r>
              <a:rPr lang="en-US" sz="2800" dirty="0">
                <a:latin typeface="Helvetica" pitchFamily="2" charset="0"/>
              </a:rPr>
              <a:t>And he began to teach them that the Son of Man must suffer many things and be rejected by the elders and the chief priests and the scribes and be killed, and after three days rise again.</a:t>
            </a:r>
            <a:r>
              <a:rPr lang="en-US" dirty="0">
                <a:latin typeface="Helvetica" pitchFamily="2" charset="0"/>
              </a:rPr>
              <a:t> </a:t>
            </a:r>
            <a:r>
              <a:rPr lang="en-US" sz="2800" dirty="0">
                <a:effectLst/>
                <a:latin typeface="Helvetica" pitchFamily="2" charset="0"/>
              </a:rPr>
              <a:t> </a:t>
            </a: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8:30-31</a:t>
            </a:r>
          </a:p>
        </p:txBody>
      </p:sp>
    </p:spTree>
    <p:extLst>
      <p:ext uri="{BB962C8B-B14F-4D97-AF65-F5344CB8AC3E}">
        <p14:creationId xmlns:p14="http://schemas.microsoft.com/office/powerpoint/2010/main" val="4149785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248</Words>
  <Application>Microsoft Macintosh PowerPoint</Application>
  <PresentationFormat>On-screen Show (4:3)</PresentationFormat>
  <Paragraphs>60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Corsiva Hebrew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7</cp:revision>
  <dcterms:created xsi:type="dcterms:W3CDTF">2019-01-20T00:50:37Z</dcterms:created>
  <dcterms:modified xsi:type="dcterms:W3CDTF">2019-01-20T01:57:36Z</dcterms:modified>
</cp:coreProperties>
</file>